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2.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2" r:id="rId5"/>
  </p:sldMasterIdLst>
  <p:notesMasterIdLst>
    <p:notesMasterId r:id="rId4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Roboto Condensed" panose="02000000000000000000" pitchFamily="2" charset="0"/>
      <p:regular r:id="rId45"/>
      <p:bold r:id="rId46"/>
      <p:italic r:id="rId47"/>
      <p:boldItalic r:id="rId48"/>
    </p:embeddedFont>
    <p:embeddedFont>
      <p:font typeface="Roboto Condensed Light" panose="02000000000000000000" pitchFamily="2" charset="0"/>
      <p:regular r:id="rId49"/>
      <p:bold r:id="rId50"/>
      <p:italic r:id="rId51"/>
      <p:boldItalic r:id="rId52"/>
    </p:embeddedFont>
    <p:embeddedFont>
      <p:font typeface="Roboto Light" panose="020000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jyhBQ5p5utK9dhHBpcpGzmE3Ii3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ianni Urbano"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485B42-3A96-40DF-9C03-1D77C64778B9}" v="1" dt="2022-10-24T15:13:24.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6.fntdata"/><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9.fntdata"/><Relationship Id="rId57" Type="http://customschemas.google.com/relationships/presentationmetadata" Target="meta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meo De Simone" userId="S::romeo.desimone@aesys.tech::7438c207-bb97-40af-beb0-43eaee3f44d3" providerId="AD" clId="Web-{80485B42-3A96-40DF-9C03-1D77C64778B9}"/>
    <pc:docChg chg="modSld">
      <pc:chgData name="Romeo De Simone" userId="S::romeo.desimone@aesys.tech::7438c207-bb97-40af-beb0-43eaee3f44d3" providerId="AD" clId="Web-{80485B42-3A96-40DF-9C03-1D77C64778B9}" dt="2022-10-24T15:13:24.124" v="0" actId="1076"/>
      <pc:docMkLst>
        <pc:docMk/>
      </pc:docMkLst>
      <pc:sldChg chg="modSp">
        <pc:chgData name="Romeo De Simone" userId="S::romeo.desimone@aesys.tech::7438c207-bb97-40af-beb0-43eaee3f44d3" providerId="AD" clId="Web-{80485B42-3A96-40DF-9C03-1D77C64778B9}" dt="2022-10-24T15:13:24.124" v="0" actId="1076"/>
        <pc:sldMkLst>
          <pc:docMk/>
          <pc:sldMk cId="0" sldId="262"/>
        </pc:sldMkLst>
        <pc:picChg chg="mod">
          <ac:chgData name="Romeo De Simone" userId="S::romeo.desimone@aesys.tech::7438c207-bb97-40af-beb0-43eaee3f44d3" providerId="AD" clId="Web-{80485B42-3A96-40DF-9C03-1D77C64778B9}" dt="2022-10-24T15:13:24.124" v="0" actId="1076"/>
          <ac:picMkLst>
            <pc:docMk/>
            <pc:sldMk cId="0" sldId="262"/>
            <ac:picMk id="199" creationId="{00000000-0000-0000-0000-00000000000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0" dt="2022-03-21T16:28:55.322" idx="1">
    <p:pos x="719" y="1537"/>
    <p:text>Differenza fra thread e processi:
Un processo ha sempre almeno un thread (se stesso), ma in alcuni casi un processo può avere più thread che vengono eseguiti in parallelo.
Il termine inglese rende bene l’idea, in quanto si rifà visivamente al concetto di fune composta da vari fili attorcigliati: se la fune è il processo in esecuzione, allora i singoli fili che la compongono sono i thread.
Una differenza sostanziale fra thread e processi consiste nel modo con cui essi condividono le risorse: mentre i processi sono di solito fra loro indipendenti, utilizzando diverse aree di memoria ed interagendo soltanto mediante appositi meccanismi di comunicazione messi a disposizione dal sistema, al contrario i thread di un processo tipicamente condividono le medesime informazioni di stato, la memoria ed altre risorse di sistema.</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Wh2y9IA"/>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2-03-12T15:09:38.326" idx="2">
    <p:pos x="707" y="1747"/>
    <p:text>In un programma informatico, con application programming interface[1] (API) si indica un insieme di procedure (in genere raggruppate per strumenti specifici) atte all'espletamento di un dato compito; spesso tale termine designa le librerie software di un linguaggio di programmazione</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VqrftX8"/>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t-IT"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19186d0f3d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g119186d0f3d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19186d0f3d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 name="Google Shape;223;g119186d0f3d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19186d0f3d_0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0" name="Google Shape;230;g119186d0f3d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19186d0f3d_0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g119186d0f3d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19186d0f3d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 name="Google Shape;244;g119186d0f3d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19186d0f3d_0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g119186d0f3d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19186d0f3d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8" name="Google Shape;258;g119186d0f3d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19186d0f3d_0_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g119186d0f3d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9e06933c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g119e06933c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19e06933c0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119e06933c0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19e06933c0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g119e06933c0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9e06933c0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g119e06933c0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9e06933c0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g119e06933c0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19e06933c0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g119e06933c0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19e06933c0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g119e06933c0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9e06933c0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g119e06933c0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19fe49fc8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g119fe49fc8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19fe49fc8b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6" name="Google Shape;336;g119fe49fc8b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19fe49fc8b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3" name="Google Shape;343;g119fe49fc8b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19fe49fc8b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g119fe49fc8b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19fe49fc8b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g119fe49fc8b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19fe49fc8b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4" name="Google Shape;364;g119fe49fc8b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19fe49fc8b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1" name="Google Shape;371;g119fe49fc8b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19fe49fc8b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 name="Google Shape;378;g119fe49fc8b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9fe49fc8b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5" name="Google Shape;385;g119fe49fc8b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19c7f0723e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g119c7f0723e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19c7f0723e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g119c7f0723e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9c7f0723e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 name="Google Shape;187;g119c7f0723e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19186d0f3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g119186d0f3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19186d0f3d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g119186d0f3d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19186d0f3d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9" name="Google Shape;209;g119186d0f3d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pertina">
  <p:cSld name="Copertina">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
        <p:nvSpPr>
          <p:cNvPr id="17" name="Google Shape;17;p10"/>
          <p:cNvSpPr txBox="1">
            <a:spLocks noGrp="1"/>
          </p:cNvSpPr>
          <p:nvPr>
            <p:ph type="body" idx="1"/>
          </p:nvPr>
        </p:nvSpPr>
        <p:spPr>
          <a:xfrm>
            <a:off x="2474752" y="3112559"/>
            <a:ext cx="6034247" cy="49424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23F4F"/>
              </a:buClr>
              <a:buSzPts val="1800"/>
              <a:buChar char="•"/>
              <a:defRPr sz="1800" b="0" i="0">
                <a:solidFill>
                  <a:srgbClr val="323F4F"/>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0"/>
          <p:cNvSpPr txBox="1">
            <a:spLocks noGrp="1"/>
          </p:cNvSpPr>
          <p:nvPr>
            <p:ph type="title"/>
          </p:nvPr>
        </p:nvSpPr>
        <p:spPr>
          <a:xfrm>
            <a:off x="1426426" y="1339348"/>
            <a:ext cx="7196400" cy="139530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1F3864"/>
              </a:buClr>
              <a:buSzPts val="6500"/>
              <a:buFont typeface="Roboto Condensed"/>
              <a:buNone/>
              <a:defRPr sz="6500" b="0" i="0">
                <a:solidFill>
                  <a:srgbClr val="1F3864"/>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uto con didascalia" type="objTx">
  <p:cSld name="OBJECT_WITH_CAPTION_TEXT">
    <p:spTree>
      <p:nvGrpSpPr>
        <p:cNvPr id="1" name="Shape 64"/>
        <p:cNvGrpSpPr/>
        <p:nvPr/>
      </p:nvGrpSpPr>
      <p:grpSpPr>
        <a:xfrm>
          <a:off x="0" y="0"/>
          <a:ext cx="0" cy="0"/>
          <a:chOff x="0" y="0"/>
          <a:chExt cx="0" cy="0"/>
        </a:xfrm>
      </p:grpSpPr>
      <p:sp>
        <p:nvSpPr>
          <p:cNvPr id="65" name="Google Shape;65;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7" name="Google Shape;67;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magine con didascalia" type="picTx">
  <p:cSld name="PICTURE_WITH_CAPTION_TEXT">
    <p:spTree>
      <p:nvGrpSpPr>
        <p:cNvPr id="1" name="Shape 71"/>
        <p:cNvGrpSpPr/>
        <p:nvPr/>
      </p:nvGrpSpPr>
      <p:grpSpPr>
        <a:xfrm>
          <a:off x="0" y="0"/>
          <a:ext cx="0" cy="0"/>
          <a:chOff x="0" y="0"/>
          <a:chExt cx="0" cy="0"/>
        </a:xfrm>
      </p:grpSpPr>
      <p:sp>
        <p:nvSpPr>
          <p:cNvPr id="72" name="Google Shape;72;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2"/>
          <p:cNvSpPr>
            <a:spLocks noGrp="1"/>
          </p:cNvSpPr>
          <p:nvPr>
            <p:ph type="pic" idx="2"/>
          </p:nvPr>
        </p:nvSpPr>
        <p:spPr>
          <a:xfrm>
            <a:off x="5183188" y="987425"/>
            <a:ext cx="6172200" cy="4873625"/>
          </a:xfrm>
          <a:prstGeom prst="rect">
            <a:avLst/>
          </a:prstGeom>
          <a:noFill/>
          <a:ln>
            <a:noFill/>
          </a:ln>
        </p:spPr>
      </p:sp>
      <p:sp>
        <p:nvSpPr>
          <p:cNvPr id="74" name="Google Shape;74;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5" name="Google Shape;7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olo e testo verticale" type="vertTx">
  <p:cSld name="VERTICAL_TEXT">
    <p:spTree>
      <p:nvGrpSpPr>
        <p:cNvPr id="1" name="Shape 78"/>
        <p:cNvGrpSpPr/>
        <p:nvPr/>
      </p:nvGrpSpPr>
      <p:grpSpPr>
        <a:xfrm>
          <a:off x="0" y="0"/>
          <a:ext cx="0" cy="0"/>
          <a:chOff x="0" y="0"/>
          <a:chExt cx="0" cy="0"/>
        </a:xfrm>
      </p:grpSpPr>
      <p:sp>
        <p:nvSpPr>
          <p:cNvPr id="79" name="Google Shape;7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olo e testo verticale" type="vertTitleAndTx">
  <p:cSld name="VERTICAL_TITLE_AND_VERTICAL_TEXT">
    <p:spTree>
      <p:nvGrpSpPr>
        <p:cNvPr id="1" name="Shape 84"/>
        <p:cNvGrpSpPr/>
        <p:nvPr/>
      </p:nvGrpSpPr>
      <p:grpSpPr>
        <a:xfrm>
          <a:off x="0" y="0"/>
          <a:ext cx="0" cy="0"/>
          <a:chOff x="0" y="0"/>
          <a:chExt cx="0" cy="0"/>
        </a:xfrm>
      </p:grpSpPr>
      <p:sp>
        <p:nvSpPr>
          <p:cNvPr id="85" name="Google Shape;85;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mozionale">
  <p:cSld name="Emozionale">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3"/>
          <p:cNvSpPr txBox="1">
            <a:spLocks noGrp="1"/>
          </p:cNvSpPr>
          <p:nvPr>
            <p:ph type="ctrTitle"/>
          </p:nvPr>
        </p:nvSpPr>
        <p:spPr>
          <a:xfrm>
            <a:off x="1141608" y="1258448"/>
            <a:ext cx="7925480" cy="111728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Roboto Condensed"/>
              <a:buNone/>
              <a:defRPr sz="3600" b="0"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4" name="Google Shape;94;p13"/>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pertina">
  <p:cSld name="Copertina">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sldNum" idx="12"/>
          </p:nvPr>
        </p:nvSpPr>
        <p:spPr>
          <a:xfrm>
            <a:off x="8610600" y="6356350"/>
            <a:ext cx="28800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
        <p:nvSpPr>
          <p:cNvPr id="97" name="Google Shape;97;p25"/>
          <p:cNvSpPr txBox="1">
            <a:spLocks noGrp="1"/>
          </p:cNvSpPr>
          <p:nvPr>
            <p:ph type="body" idx="1"/>
          </p:nvPr>
        </p:nvSpPr>
        <p:spPr>
          <a:xfrm>
            <a:off x="2474752" y="3112559"/>
            <a:ext cx="6034247" cy="49424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323F4F"/>
              </a:buClr>
              <a:buSzPts val="1800"/>
              <a:buFont typeface="Arial"/>
              <a:buNone/>
              <a:defRPr sz="1800" b="0" i="0" u="none" strike="noStrike" cap="none">
                <a:solidFill>
                  <a:srgbClr val="323F4F"/>
                </a:solidFill>
                <a:latin typeface="Roboto Condensed"/>
                <a:ea typeface="Roboto Condensed"/>
                <a:cs typeface="Roboto Condensed"/>
                <a:sym typeface="Roboto Condense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8" name="Google Shape;98;p25"/>
          <p:cNvSpPr txBox="1">
            <a:spLocks noGrp="1"/>
          </p:cNvSpPr>
          <p:nvPr>
            <p:ph type="title"/>
          </p:nvPr>
        </p:nvSpPr>
        <p:spPr>
          <a:xfrm>
            <a:off x="1426426" y="1339348"/>
            <a:ext cx="7196400" cy="1395306"/>
          </a:xfrm>
          <a:prstGeom prst="rect">
            <a:avLst/>
          </a:prstGeom>
          <a:noFill/>
          <a:ln>
            <a:noFill/>
          </a:ln>
        </p:spPr>
        <p:txBody>
          <a:bodyPr spcFirstLastPara="1" wrap="square" lIns="91425" tIns="45700" rIns="91425" bIns="45700" anchor="t" anchorCtr="0">
            <a:noAutofit/>
          </a:bodyPr>
          <a:lstStyle>
            <a:lvl1pPr marR="0" lvl="0" algn="l" rtl="0">
              <a:lnSpc>
                <a:spcPct val="80000"/>
              </a:lnSpc>
              <a:spcBef>
                <a:spcPts val="0"/>
              </a:spcBef>
              <a:spcAft>
                <a:spcPts val="0"/>
              </a:spcAft>
              <a:buClr>
                <a:srgbClr val="1F3864"/>
              </a:buClr>
              <a:buSzPts val="6500"/>
              <a:buFont typeface="Roboto Condensed"/>
              <a:buNone/>
              <a:defRPr sz="6500" b="0" i="0" u="none" strike="noStrike" cap="none">
                <a:solidFill>
                  <a:srgbClr val="1F3864"/>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olo">
  <p:cSld name="titolo">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26"/>
          <p:cNvSpPr txBox="1">
            <a:spLocks noGrp="1"/>
          </p:cNvSpPr>
          <p:nvPr>
            <p:ph type="title"/>
          </p:nvPr>
        </p:nvSpPr>
        <p:spPr>
          <a:xfrm>
            <a:off x="1426426" y="1339348"/>
            <a:ext cx="7196400" cy="1395306"/>
          </a:xfrm>
          <a:prstGeom prst="rect">
            <a:avLst/>
          </a:prstGeom>
          <a:noFill/>
          <a:ln>
            <a:noFill/>
          </a:ln>
        </p:spPr>
        <p:txBody>
          <a:bodyPr spcFirstLastPara="1" wrap="square" lIns="91425" tIns="45700" rIns="91425" bIns="45700" anchor="t" anchorCtr="0">
            <a:noAutofit/>
          </a:bodyPr>
          <a:lstStyle>
            <a:lvl1pPr marR="0" lvl="0" algn="l" rtl="0">
              <a:lnSpc>
                <a:spcPct val="80000"/>
              </a:lnSpc>
              <a:spcBef>
                <a:spcPts val="0"/>
              </a:spcBef>
              <a:spcAft>
                <a:spcPts val="0"/>
              </a:spcAft>
              <a:buClr>
                <a:srgbClr val="1F3864"/>
              </a:buClr>
              <a:buSzPts val="6500"/>
              <a:buFont typeface="Roboto Condensed"/>
              <a:buNone/>
              <a:defRPr sz="6500" b="0" i="0" u="none" strike="noStrike" cap="none">
                <a:solidFill>
                  <a:srgbClr val="1F3864"/>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u _">
  <p:cSld name="Blu _">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7"/>
          <p:cNvSpPr txBox="1">
            <a:spLocks noGrp="1"/>
          </p:cNvSpPr>
          <p:nvPr>
            <p:ph type="ctrTitle"/>
          </p:nvPr>
        </p:nvSpPr>
        <p:spPr>
          <a:xfrm>
            <a:off x="2031897" y="701827"/>
            <a:ext cx="7546569" cy="179999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00"/>
              </a:buClr>
              <a:buSzPts val="3500"/>
              <a:buFont typeface="Roboto Condensed"/>
              <a:buNone/>
              <a:defRPr sz="3500" b="0" i="0" u="none" strike="noStrike" cap="none">
                <a:solidFill>
                  <a:srgbClr val="FFFF00"/>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3" name="Google Shape;103;p27"/>
          <p:cNvSpPr txBox="1">
            <a:spLocks noGrp="1"/>
          </p:cNvSpPr>
          <p:nvPr>
            <p:ph type="subTitle" idx="1"/>
          </p:nvPr>
        </p:nvSpPr>
        <p:spPr>
          <a:xfrm>
            <a:off x="2027889" y="2583808"/>
            <a:ext cx="7546569" cy="318017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Roboto Condensed"/>
                <a:ea typeface="Roboto Condensed"/>
                <a:cs typeface="Roboto Condensed"/>
                <a:sym typeface="Roboto Condensed"/>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04" name="Google Shape;104;p27"/>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hi siamo">
  <p:cSld name="Chi siamo">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8"/>
          <p:cNvSpPr txBox="1">
            <a:spLocks noGrp="1"/>
          </p:cNvSpPr>
          <p:nvPr>
            <p:ph type="ctrTitle"/>
          </p:nvPr>
        </p:nvSpPr>
        <p:spPr>
          <a:xfrm>
            <a:off x="1141608" y="1258448"/>
            <a:ext cx="7925480" cy="97040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Roboto Condensed"/>
              <a:buNone/>
              <a:defRPr sz="3600" b="0"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7" name="Google Shape;107;p28"/>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Chi siamo">
  <p:cSld name="1_Chi siamo">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9"/>
          <p:cNvSpPr txBox="1">
            <a:spLocks noGrp="1"/>
          </p:cNvSpPr>
          <p:nvPr>
            <p:ph type="ctrTitle"/>
          </p:nvPr>
        </p:nvSpPr>
        <p:spPr>
          <a:xfrm>
            <a:off x="1141608" y="1258448"/>
            <a:ext cx="7925480" cy="97040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Roboto Condensed"/>
              <a:buNone/>
              <a:defRPr sz="3600" b="0"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0" name="Google Shape;110;p29"/>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olo">
  <p:cSld name="titolo">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11"/>
          <p:cNvSpPr txBox="1">
            <a:spLocks noGrp="1"/>
          </p:cNvSpPr>
          <p:nvPr>
            <p:ph type="title"/>
          </p:nvPr>
        </p:nvSpPr>
        <p:spPr>
          <a:xfrm>
            <a:off x="1426426" y="1339348"/>
            <a:ext cx="7196400" cy="139530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1F3864"/>
              </a:buClr>
              <a:buSzPts val="6500"/>
              <a:buFont typeface="Roboto Condensed"/>
              <a:buNone/>
              <a:defRPr sz="6500" b="0" i="0">
                <a:solidFill>
                  <a:srgbClr val="1F3864"/>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Chi siamo">
  <p:cSld name="2_Chi siamo">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30"/>
          <p:cNvSpPr txBox="1">
            <a:spLocks noGrp="1"/>
          </p:cNvSpPr>
          <p:nvPr>
            <p:ph type="ctrTitle"/>
          </p:nvPr>
        </p:nvSpPr>
        <p:spPr>
          <a:xfrm>
            <a:off x="1141608" y="1258448"/>
            <a:ext cx="7925480" cy="97040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Roboto Condensed"/>
              <a:buNone/>
              <a:defRPr sz="3600" b="0"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3" name="Google Shape;113;p30"/>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Chi siamo">
  <p:cSld name="3_Chi siamo">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31"/>
          <p:cNvSpPr txBox="1">
            <a:spLocks noGrp="1"/>
          </p:cNvSpPr>
          <p:nvPr>
            <p:ph type="ctrTitle"/>
          </p:nvPr>
        </p:nvSpPr>
        <p:spPr>
          <a:xfrm>
            <a:off x="1141608" y="1258448"/>
            <a:ext cx="7925480" cy="97040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Roboto Condensed"/>
              <a:buNone/>
              <a:defRPr sz="3600" b="0"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6" name="Google Shape;116;p31"/>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Chi siamo">
  <p:cSld name="4_Chi siamo">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32"/>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
        <p:nvSpPr>
          <p:cNvPr id="119" name="Google Shape;119;p32"/>
          <p:cNvSpPr txBox="1">
            <a:spLocks noGrp="1"/>
          </p:cNvSpPr>
          <p:nvPr>
            <p:ph type="ctrTitle"/>
          </p:nvPr>
        </p:nvSpPr>
        <p:spPr>
          <a:xfrm>
            <a:off x="2887132" y="1258448"/>
            <a:ext cx="9143468" cy="97040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1F3864"/>
              </a:buClr>
              <a:buSzPts val="3600"/>
              <a:buFont typeface="Roboto Condensed"/>
              <a:buNone/>
              <a:defRPr sz="3600" b="0" i="0" u="none" strike="noStrike" cap="none">
                <a:solidFill>
                  <a:srgbClr val="1F3864"/>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Chi siamo">
  <p:cSld name="5_Chi siamo">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33"/>
          <p:cNvSpPr txBox="1">
            <a:spLocks noGrp="1"/>
          </p:cNvSpPr>
          <p:nvPr>
            <p:ph type="ctrTitle"/>
          </p:nvPr>
        </p:nvSpPr>
        <p:spPr>
          <a:xfrm>
            <a:off x="2887132" y="1258448"/>
            <a:ext cx="9143468" cy="97040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1F3864"/>
              </a:buClr>
              <a:buSzPts val="3600"/>
              <a:buFont typeface="Roboto Condensed"/>
              <a:buNone/>
              <a:defRPr sz="3600" b="0" i="0" u="none" strike="noStrike" cap="none">
                <a:solidFill>
                  <a:srgbClr val="1F3864"/>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2" name="Google Shape;122;p33"/>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Chi siamo">
  <p:cSld name="6_Chi siamo">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34"/>
          <p:cNvSpPr txBox="1">
            <a:spLocks noGrp="1"/>
          </p:cNvSpPr>
          <p:nvPr>
            <p:ph type="ctrTitle"/>
          </p:nvPr>
        </p:nvSpPr>
        <p:spPr>
          <a:xfrm>
            <a:off x="1141608" y="1258448"/>
            <a:ext cx="7925480" cy="97040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1F3864"/>
              </a:buClr>
              <a:buSzPts val="3600"/>
              <a:buFont typeface="Roboto Condensed"/>
              <a:buNone/>
              <a:defRPr sz="3600" b="0" i="0" u="none" strike="noStrike" cap="none">
                <a:solidFill>
                  <a:srgbClr val="1F3864"/>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5" name="Google Shape;125;p34"/>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uto 1">
  <p:cSld name="Contenuto 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35"/>
          <p:cNvSpPr txBox="1">
            <a:spLocks noGrp="1"/>
          </p:cNvSpPr>
          <p:nvPr>
            <p:ph type="ctrTitle"/>
          </p:nvPr>
        </p:nvSpPr>
        <p:spPr>
          <a:xfrm>
            <a:off x="2474752" y="403868"/>
            <a:ext cx="7200000" cy="1799999"/>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1F3864"/>
              </a:buClr>
              <a:buSzPts val="3400"/>
              <a:buFont typeface="Roboto Condensed"/>
              <a:buNone/>
              <a:defRPr sz="3400" b="0" i="0" u="none" strike="noStrike" cap="none">
                <a:solidFill>
                  <a:srgbClr val="1F3864"/>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8" name="Google Shape;128;p35"/>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uto 2">
  <p:cSld name="Contenuto 2">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36"/>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1F386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
        <p:nvSpPr>
          <p:cNvPr id="131" name="Google Shape;131;p36"/>
          <p:cNvSpPr txBox="1">
            <a:spLocks noGrp="1"/>
          </p:cNvSpPr>
          <p:nvPr>
            <p:ph type="ctrTitle"/>
          </p:nvPr>
        </p:nvSpPr>
        <p:spPr>
          <a:xfrm>
            <a:off x="2474752" y="403868"/>
            <a:ext cx="7200000" cy="1799999"/>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1F3864"/>
              </a:buClr>
              <a:buSzPts val="3400"/>
              <a:buFont typeface="Roboto Condensed"/>
              <a:buNone/>
              <a:defRPr sz="3400" b="0" i="0" u="none" strike="noStrike" cap="none">
                <a:solidFill>
                  <a:srgbClr val="1F3864"/>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uto 2 Colonne">
  <p:cSld name="Contenuto 2 Colonne">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37"/>
          <p:cNvSpPr txBox="1">
            <a:spLocks noGrp="1"/>
          </p:cNvSpPr>
          <p:nvPr>
            <p:ph type="ctrTitle"/>
          </p:nvPr>
        </p:nvSpPr>
        <p:spPr>
          <a:xfrm>
            <a:off x="2497667" y="403868"/>
            <a:ext cx="6860517" cy="179999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C00000"/>
              </a:buClr>
              <a:buSzPts val="3400"/>
              <a:buFont typeface="Calibri"/>
              <a:buNone/>
              <a:defRPr sz="3400" b="0" i="0" u="none" strike="noStrike" cap="none">
                <a:solidFill>
                  <a:srgbClr val="C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4" name="Google Shape;134;p37"/>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uto 2 Col">
  <p:cSld name="Contenuto 2 Col">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8"/>
          <p:cNvSpPr txBox="1">
            <a:spLocks noGrp="1"/>
          </p:cNvSpPr>
          <p:nvPr>
            <p:ph type="ctrTitle"/>
          </p:nvPr>
        </p:nvSpPr>
        <p:spPr>
          <a:xfrm>
            <a:off x="2497667" y="403868"/>
            <a:ext cx="6860517" cy="179999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C00000"/>
              </a:buClr>
              <a:buSzPts val="3400"/>
              <a:buFont typeface="Calibri"/>
              <a:buNone/>
              <a:defRPr sz="3400" b="0" i="0" u="none" strike="noStrike" cap="none">
                <a:solidFill>
                  <a:srgbClr val="C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7" name="Google Shape;137;p38"/>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anco Logo top DX con Abstract Motive">
  <p:cSld name="Bianco Logo top DX con Abstract Motive">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9"/>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
        <p:nvSpPr>
          <p:cNvPr id="140" name="Google Shape;140;p39"/>
          <p:cNvSpPr/>
          <p:nvPr/>
        </p:nvSpPr>
        <p:spPr>
          <a:xfrm>
            <a:off x="6862425" y="4893900"/>
            <a:ext cx="4752925" cy="539262"/>
          </a:xfrm>
          <a:prstGeom prst="rect">
            <a:avLst/>
          </a:prstGeom>
          <a:solidFill>
            <a:srgbClr val="FFFFFF">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it-IT" sz="1800" b="0" i="0" u="none" strike="noStrike" cap="none">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41" name="Google Shape;141;p39"/>
          <p:cNvSpPr/>
          <p:nvPr/>
        </p:nvSpPr>
        <p:spPr>
          <a:xfrm>
            <a:off x="10101961" y="3284856"/>
            <a:ext cx="1512000" cy="539262"/>
          </a:xfrm>
          <a:prstGeom prst="rect">
            <a:avLst/>
          </a:prstGeom>
          <a:solidFill>
            <a:srgbClr val="FFFFFF">
              <a:alpha val="4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 name="Google Shape;142;p39"/>
          <p:cNvSpPr txBox="1">
            <a:spLocks noGrp="1"/>
          </p:cNvSpPr>
          <p:nvPr>
            <p:ph type="ctrTitle"/>
          </p:nvPr>
        </p:nvSpPr>
        <p:spPr>
          <a:xfrm>
            <a:off x="881743" y="562061"/>
            <a:ext cx="7728857" cy="1602299"/>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1F3864"/>
              </a:buClr>
              <a:buSzPts val="3400"/>
              <a:buFont typeface="Calibri"/>
              <a:buNone/>
              <a:defRPr sz="3400" b="0" i="0" u="none" strike="noStrike" cap="none">
                <a:solidFill>
                  <a:srgbClr val="1F3864"/>
                </a:solidFill>
                <a:highlight>
                  <a:srgbClr val="FFFF00"/>
                </a:highlight>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titolo" type="title">
  <p:cSld name="TITLE">
    <p:spTree>
      <p:nvGrpSpPr>
        <p:cNvPr id="1" name="Shape 21"/>
        <p:cNvGrpSpPr/>
        <p:nvPr/>
      </p:nvGrpSpPr>
      <p:grpSpPr>
        <a:xfrm>
          <a:off x="0" y="0"/>
          <a:ext cx="0" cy="0"/>
          <a:chOff x="0" y="0"/>
          <a:chExt cx="0" cy="0"/>
        </a:xfrm>
      </p:grpSpPr>
      <p:sp>
        <p:nvSpPr>
          <p:cNvPr id="22" name="Google Shape;22;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anco Logo top DX">
  <p:cSld name="Bianco Logo top DX">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p40"/>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
        <p:nvSpPr>
          <p:cNvPr id="145" name="Google Shape;145;p40"/>
          <p:cNvSpPr txBox="1">
            <a:spLocks noGrp="1"/>
          </p:cNvSpPr>
          <p:nvPr>
            <p:ph type="ctrTitle"/>
          </p:nvPr>
        </p:nvSpPr>
        <p:spPr>
          <a:xfrm>
            <a:off x="881743" y="562061"/>
            <a:ext cx="7728857" cy="1602299"/>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1F3864"/>
              </a:buClr>
              <a:buSzPts val="3400"/>
              <a:buFont typeface="Calibri"/>
              <a:buNone/>
              <a:defRPr sz="3400" b="0" i="0" u="none" strike="noStrike" cap="none">
                <a:solidFill>
                  <a:srgbClr val="1F3864"/>
                </a:solidFill>
                <a:highlight>
                  <a:srgbClr val="FFFF00"/>
                </a:highlight>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anco Logo bottom SX">
  <p:cSld name="Bianco Logo bottom SX">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41"/>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
        <p:nvSpPr>
          <p:cNvPr id="148" name="Google Shape;148;p41"/>
          <p:cNvSpPr txBox="1">
            <a:spLocks noGrp="1"/>
          </p:cNvSpPr>
          <p:nvPr>
            <p:ph type="ctrTitle"/>
          </p:nvPr>
        </p:nvSpPr>
        <p:spPr>
          <a:xfrm>
            <a:off x="881743" y="562061"/>
            <a:ext cx="10164536" cy="1602299"/>
          </a:xfrm>
          <a:prstGeom prst="rect">
            <a:avLst/>
          </a:prstGeom>
          <a:noFill/>
          <a:ln>
            <a:noFill/>
          </a:ln>
        </p:spPr>
        <p:txBody>
          <a:bodyPr spcFirstLastPara="1" wrap="square" lIns="91425" tIns="45700" rIns="91425" bIns="45700" anchor="b" anchorCtr="0">
            <a:noAutofit/>
          </a:bodyPr>
          <a:lstStyle>
            <a:lvl1pPr marR="0" lvl="0" algn="r" rtl="0">
              <a:lnSpc>
                <a:spcPct val="100000"/>
              </a:lnSpc>
              <a:spcBef>
                <a:spcPts val="0"/>
              </a:spcBef>
              <a:spcAft>
                <a:spcPts val="0"/>
              </a:spcAft>
              <a:buClr>
                <a:srgbClr val="1F3864"/>
              </a:buClr>
              <a:buSzPts val="3400"/>
              <a:buFont typeface="Calibri"/>
              <a:buNone/>
              <a:defRPr sz="3400" b="0" i="0" u="none" strike="noStrike" cap="none">
                <a:solidFill>
                  <a:srgbClr val="1F3864"/>
                </a:solidFill>
                <a:highlight>
                  <a:srgbClr val="FFFF00"/>
                </a:highlight>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Bianco Logo bottom SX">
  <p:cSld name="1_Bianco Logo bottom SX">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42"/>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222A3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testazione sezione" type="secHead">
  <p:cSld name="SECTION_HEADER">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6" name="Google Shape;3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ue contenuti" type="twoObj">
  <p:cSld name="TWO_OBJECTS">
    <p:spTree>
      <p:nvGrpSpPr>
        <p:cNvPr id="1" name="Shape 39"/>
        <p:cNvGrpSpPr/>
        <p:nvPr/>
      </p:nvGrpSpPr>
      <p:grpSpPr>
        <a:xfrm>
          <a:off x="0" y="0"/>
          <a:ext cx="0" cy="0"/>
          <a:chOff x="0" y="0"/>
          <a:chExt cx="0" cy="0"/>
        </a:xfrm>
      </p:grpSpPr>
      <p:sp>
        <p:nvSpPr>
          <p:cNvPr id="40" name="Google Shape;4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fronto" type="twoTxTwoObj">
  <p:cSld name="TWO_OBJECTS_WITH_TEXT">
    <p:spTree>
      <p:nvGrpSpPr>
        <p:cNvPr id="1" name="Shape 46"/>
        <p:cNvGrpSpPr/>
        <p:nvPr/>
      </p:nvGrpSpPr>
      <p:grpSpPr>
        <a:xfrm>
          <a:off x="0" y="0"/>
          <a:ext cx="0" cy="0"/>
          <a:chOff x="0" y="0"/>
          <a:chExt cx="0" cy="0"/>
        </a:xfrm>
      </p:grpSpPr>
      <p:sp>
        <p:nvSpPr>
          <p:cNvPr id="47" name="Google Shape;47;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olo titolo" type="titleOnly">
  <p:cSld name="TITLE_ONLY">
    <p:spTree>
      <p:nvGrpSpPr>
        <p:cNvPr id="1" name="Shape 55"/>
        <p:cNvGrpSpPr/>
        <p:nvPr/>
      </p:nvGrpSpPr>
      <p:grpSpPr>
        <a:xfrm>
          <a:off x="0" y="0"/>
          <a:ext cx="0" cy="0"/>
          <a:chOff x="0" y="0"/>
          <a:chExt cx="0" cy="0"/>
        </a:xfrm>
      </p:grpSpPr>
      <p:sp>
        <p:nvSpPr>
          <p:cNvPr id="56" name="Google Shape;5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uota" type="blank">
  <p:cSld name="BLANK">
    <p:spTree>
      <p:nvGrpSpPr>
        <p:cNvPr id="1" name="Shape 60"/>
        <p:cNvGrpSpPr/>
        <p:nvPr/>
      </p:nvGrpSpPr>
      <p:grpSpPr>
        <a:xfrm>
          <a:off x="0" y="0"/>
          <a:ext cx="0" cy="0"/>
          <a:chOff x="0" y="0"/>
          <a:chExt cx="0" cy="0"/>
        </a:xfrm>
      </p:grpSpPr>
      <p:sp>
        <p:nvSpPr>
          <p:cNvPr id="61" name="Google Shape;6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image" Target="../media/image3.jp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1">
            <a:alphaModFix/>
          </a:blip>
          <a:stretch>
            <a:fillRect/>
          </a:stretch>
        </a:blipFill>
        <a:effectLst/>
      </p:bgPr>
    </p:bg>
    <p:spTree>
      <p:nvGrpSpPr>
        <p:cNvPr id="1" name="Shape 90"/>
        <p:cNvGrpSpPr/>
        <p:nvPr/>
      </p:nvGrpSpPr>
      <p:grpSpPr>
        <a:xfrm>
          <a:off x="0" y="0"/>
          <a:ext cx="0" cy="0"/>
          <a:chOff x="0" y="0"/>
          <a:chExt cx="0" cy="0"/>
        </a:xfrm>
      </p:grpSpPr>
      <p:sp>
        <p:nvSpPr>
          <p:cNvPr id="91" name="Google Shape;91;p12"/>
          <p:cNvSpPr txBox="1">
            <a:spLocks noGrp="1"/>
          </p:cNvSpPr>
          <p:nvPr>
            <p:ph type="sldNum" idx="12"/>
          </p:nvPr>
        </p:nvSpPr>
        <p:spPr>
          <a:xfrm>
            <a:off x="8610600" y="6356350"/>
            <a:ext cx="28800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comments" Target="../comments/commen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
          <p:cNvSpPr txBox="1"/>
          <p:nvPr/>
        </p:nvSpPr>
        <p:spPr>
          <a:xfrm>
            <a:off x="2490651" y="3112559"/>
            <a:ext cx="128592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it-IT" sz="1800">
                <a:solidFill>
                  <a:srgbClr val="2F5496"/>
                </a:solidFill>
                <a:latin typeface="Roboto Condensed"/>
                <a:ea typeface="Roboto Condensed"/>
                <a:cs typeface="Roboto Condensed"/>
                <a:sym typeface="Roboto Condensed"/>
              </a:rPr>
              <a:t>03</a:t>
            </a:r>
            <a:r>
              <a:rPr lang="it-IT" sz="1800" b="0" i="0" u="none" strike="noStrike" cap="none">
                <a:solidFill>
                  <a:srgbClr val="2F5496"/>
                </a:solidFill>
                <a:latin typeface="Roboto Condensed"/>
                <a:ea typeface="Roboto Condensed"/>
                <a:cs typeface="Roboto Condensed"/>
                <a:sym typeface="Roboto Condensed"/>
              </a:rPr>
              <a:t> / 2022</a:t>
            </a:r>
            <a:endParaRPr sz="1400" b="0" i="0" u="none" strike="noStrike" cap="none">
              <a:solidFill>
                <a:srgbClr val="000000"/>
              </a:solidFill>
              <a:latin typeface="Arial"/>
              <a:ea typeface="Arial"/>
              <a:cs typeface="Arial"/>
              <a:sym typeface="Arial"/>
            </a:endParaRPr>
          </a:p>
        </p:txBody>
      </p:sp>
      <p:sp>
        <p:nvSpPr>
          <p:cNvPr id="156" name="Google Shape;156;p1"/>
          <p:cNvSpPr txBox="1"/>
          <p:nvPr/>
        </p:nvSpPr>
        <p:spPr>
          <a:xfrm>
            <a:off x="1497694" y="1340447"/>
            <a:ext cx="9139500" cy="16440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6300"/>
              <a:buFont typeface="Arial"/>
              <a:buNone/>
            </a:pPr>
            <a:r>
              <a:rPr lang="it-IT" sz="6300" b="1" i="0" u="none" strike="noStrike" cap="none">
                <a:solidFill>
                  <a:srgbClr val="1F3864"/>
                </a:solidFill>
                <a:latin typeface="Roboto Condensed"/>
                <a:ea typeface="Roboto Condensed"/>
                <a:cs typeface="Roboto Condensed"/>
                <a:sym typeface="Roboto Condensed"/>
              </a:rPr>
              <a:t>Java Academy</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6300"/>
              <a:buFont typeface="Arial"/>
              <a:buNone/>
            </a:pPr>
            <a:r>
              <a:rPr lang="it-IT" sz="6300" b="0" i="0" u="none" strike="noStrike" cap="none">
                <a:solidFill>
                  <a:srgbClr val="1F3864"/>
                </a:solidFill>
                <a:latin typeface="Roboto Condensed Light"/>
                <a:ea typeface="Roboto Condensed Light"/>
                <a:cs typeface="Roboto Condensed Light"/>
                <a:sym typeface="Roboto Condensed Light"/>
              </a:rPr>
              <a:t>Introduzione a J</a:t>
            </a:r>
            <a:r>
              <a:rPr lang="it-IT" sz="6300">
                <a:solidFill>
                  <a:srgbClr val="1F3864"/>
                </a:solidFill>
                <a:latin typeface="Roboto Condensed Light"/>
                <a:ea typeface="Roboto Condensed Light"/>
                <a:cs typeface="Roboto Condensed Light"/>
                <a:sym typeface="Roboto Condensed Light"/>
              </a:rPr>
              <a:t>ava</a:t>
            </a:r>
            <a:r>
              <a:rPr lang="it-IT" sz="6300" b="0" i="0" u="none" strike="noStrike" cap="none">
                <a:solidFill>
                  <a:srgbClr val="1F3864"/>
                </a:solidFill>
                <a:latin typeface="Roboto Condensed Light"/>
                <a:ea typeface="Roboto Condensed Light"/>
                <a:cs typeface="Roboto Condensed Light"/>
                <a:sym typeface="Roboto Condensed Light"/>
              </a:rPr>
              <a:t> e OOP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sp>
        <p:nvSpPr>
          <p:cNvPr id="218" name="Google Shape;218;g119186d0f3d_0_31"/>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(Breve divagazione)</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r>
              <a:rPr lang="it-IT">
                <a:solidFill>
                  <a:srgbClr val="1F3864"/>
                </a:solidFill>
                <a:latin typeface="Roboto Condensed Light"/>
                <a:ea typeface="Roboto Condensed Light"/>
                <a:cs typeface="Roboto Condensed Light"/>
                <a:sym typeface="Roboto Condensed Light"/>
              </a:rPr>
              <a:t>CGI - Common Gateway Interface</a:t>
            </a:r>
            <a:endParaRPr/>
          </a:p>
        </p:txBody>
      </p:sp>
      <p:sp>
        <p:nvSpPr>
          <p:cNvPr id="219" name="Google Shape;219;g119186d0f3d_0_31"/>
          <p:cNvSpPr txBox="1"/>
          <p:nvPr/>
        </p:nvSpPr>
        <p:spPr>
          <a:xfrm>
            <a:off x="1123675" y="2774350"/>
            <a:ext cx="5934600" cy="3375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Il CGI è la prima forma di elaborazione lato server implementata: quando a un web server arriva la richiesta di un documento CGI (solitamente con estensione .cgi, .exe o .pl) il server esegue il programma richiesto e al termine invia al web browser l'output del programma. Il file CGI è un semplice programma già compilato (codice oggetto) e la risposta viene acquisita attraverso standard output. L'acquisizione dei parametri può avvenire attraverso variabili d'ambiente, passaggio di parametri sulla riga di comando o lo standard input a seconda della mole di dati e delle scelte del programmatore.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CGI è attualmente usato solo con il protocollo HTTP anche se in futuro potrebbe essere esteso ad altri protocolli. </a:t>
            </a:r>
            <a:endParaRPr sz="1800">
              <a:solidFill>
                <a:srgbClr val="1F3864"/>
              </a:solidFill>
              <a:latin typeface="Roboto Condensed"/>
              <a:ea typeface="Roboto Condensed"/>
              <a:cs typeface="Roboto Condensed"/>
              <a:sym typeface="Roboto Condensed"/>
            </a:endParaRPr>
          </a:p>
        </p:txBody>
      </p:sp>
      <p:pic>
        <p:nvPicPr>
          <p:cNvPr id="220" name="Google Shape;220;g119186d0f3d_0_31"/>
          <p:cNvPicPr preferRelativeResize="0"/>
          <p:nvPr/>
        </p:nvPicPr>
        <p:blipFill>
          <a:blip r:embed="rId4">
            <a:alphaModFix/>
          </a:blip>
          <a:stretch>
            <a:fillRect/>
          </a:stretch>
        </p:blipFill>
        <p:spPr>
          <a:xfrm>
            <a:off x="7058275" y="2528048"/>
            <a:ext cx="4981325" cy="258314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sp>
        <p:nvSpPr>
          <p:cNvPr id="225" name="Google Shape;225;g119186d0f3d_0_39"/>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Servlet</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r>
              <a:rPr lang="it-IT" sz="1800">
                <a:solidFill>
                  <a:srgbClr val="1F3864"/>
                </a:solidFill>
              </a:rPr>
              <a:t>Perché non usare le CGI?</a:t>
            </a:r>
            <a:endParaRPr/>
          </a:p>
        </p:txBody>
      </p:sp>
      <p:sp>
        <p:nvSpPr>
          <p:cNvPr id="226" name="Google Shape;226;g119186d0f3d_0_39"/>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11</a:t>
            </a:fld>
            <a:endParaRPr sz="1000" b="0" i="0" u="none" strike="noStrike" cap="none">
              <a:solidFill>
                <a:srgbClr val="1F3864"/>
              </a:solidFill>
              <a:latin typeface="Calibri"/>
              <a:ea typeface="Calibri"/>
              <a:cs typeface="Calibri"/>
              <a:sym typeface="Calibri"/>
            </a:endParaRPr>
          </a:p>
        </p:txBody>
      </p:sp>
      <p:sp>
        <p:nvSpPr>
          <p:cNvPr id="227" name="Google Shape;227;g119186d0f3d_0_39"/>
          <p:cNvSpPr txBox="1"/>
          <p:nvPr/>
        </p:nvSpPr>
        <p:spPr>
          <a:xfrm>
            <a:off x="1141600" y="2660050"/>
            <a:ext cx="6977400" cy="276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Soluzione poco efficiente</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Ad ogni richiesta viene attivata una nuova istanza dell’applicazione</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Ogni istanza corrisponde ad un nuovo processo esterno a quello del server</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Il processo termina dopo aver evaso ogni richiesta</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A richieste multiple corrispondono multiple attivazioni di processi</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Competono nell’accesso ad altre risorse</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La condivisione di informazioni tra i processi può essere problematica</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Soluzione poco efficace</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L’applicazione deve decodificare i dati forniti dall’utente sullo standard input</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L’applicazione comunica con il server Web solo attraverso lo standard output</a:t>
            </a: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1"/>
        <p:cNvGrpSpPr/>
        <p:nvPr/>
      </p:nvGrpSpPr>
      <p:grpSpPr>
        <a:xfrm>
          <a:off x="0" y="0"/>
          <a:ext cx="0" cy="0"/>
          <a:chOff x="0" y="0"/>
          <a:chExt cx="0" cy="0"/>
        </a:xfrm>
      </p:grpSpPr>
      <p:sp>
        <p:nvSpPr>
          <p:cNvPr id="232" name="Google Shape;232;g119186d0f3d_0_46"/>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Servlet</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r>
              <a:rPr lang="it-IT" sz="1800">
                <a:solidFill>
                  <a:srgbClr val="1F3864"/>
                </a:solidFill>
              </a:rPr>
              <a:t>Vantaggi delle Servlet rispetto alle CGI</a:t>
            </a:r>
            <a:endParaRPr/>
          </a:p>
        </p:txBody>
      </p:sp>
      <p:sp>
        <p:nvSpPr>
          <p:cNvPr id="233" name="Google Shape;233;g119186d0f3d_0_46"/>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12</a:t>
            </a:fld>
            <a:endParaRPr sz="1000" b="0" i="0" u="none" strike="noStrike" cap="none">
              <a:solidFill>
                <a:srgbClr val="1F3864"/>
              </a:solidFill>
              <a:latin typeface="Calibri"/>
              <a:ea typeface="Calibri"/>
              <a:cs typeface="Calibri"/>
              <a:sym typeface="Calibri"/>
            </a:endParaRPr>
          </a:p>
        </p:txBody>
      </p:sp>
      <p:sp>
        <p:nvSpPr>
          <p:cNvPr id="234" name="Google Shape;234;g119186d0f3d_0_46"/>
          <p:cNvSpPr txBox="1"/>
          <p:nvPr/>
        </p:nvSpPr>
        <p:spPr>
          <a:xfrm>
            <a:off x="1141600" y="2440975"/>
            <a:ext cx="6977400" cy="27627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Efficienza</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Utilizzo di t</a:t>
            </a:r>
            <a:r>
              <a:rPr lang="it-IT" sz="1800">
                <a:solidFill>
                  <a:srgbClr val="1F3864"/>
                </a:solidFill>
                <a:latin typeface="Roboto Condensed"/>
                <a:ea typeface="Roboto Condensed"/>
                <a:cs typeface="Roboto Condensed"/>
                <a:sym typeface="Roboto Condensed"/>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hread invece dei processi</a:t>
            </a:r>
            <a:r>
              <a:rPr lang="it-IT" sz="1800">
                <a:solidFill>
                  <a:srgbClr val="1F3864"/>
                </a:solidFill>
                <a:latin typeface="Roboto Condensed"/>
                <a:ea typeface="Roboto Condensed"/>
                <a:cs typeface="Roboto Condensed"/>
                <a:sym typeface="Roboto Condensed"/>
              </a:rPr>
              <a:t>, un’unica copia della servlet, caching</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Convenienza</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Numerose utility di alto livello disponibili</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Potenza</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Condivisione di dati, pooling, persistenza (una volta caricate rimangono in memoria)</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Portabilità</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Possibilità di eseguire le Servlet su quasi ogni sistema operativo / server, API standard</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Sicurezza</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Non si tratta di programmi invocati tramite shell, sicurezza tipica dei programmi Java (es. assenza di buffer overflow)</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Economicità</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Sono disponibili numerosi server gratuiti o a basso costo</a:t>
            </a: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8"/>
        <p:cNvGrpSpPr/>
        <p:nvPr/>
      </p:nvGrpSpPr>
      <p:grpSpPr>
        <a:xfrm>
          <a:off x="0" y="0"/>
          <a:ext cx="0" cy="0"/>
          <a:chOff x="0" y="0"/>
          <a:chExt cx="0" cy="0"/>
        </a:xfrm>
      </p:grpSpPr>
      <p:sp>
        <p:nvSpPr>
          <p:cNvPr id="239" name="Google Shape;239;g119186d0f3d_0_54"/>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Servlet</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r>
              <a:rPr lang="it-IT" sz="1800">
                <a:solidFill>
                  <a:srgbClr val="1F3864"/>
                </a:solidFill>
              </a:rPr>
              <a:t>A cosa servono le servlet?</a:t>
            </a:r>
            <a:endParaRPr/>
          </a:p>
        </p:txBody>
      </p:sp>
      <p:sp>
        <p:nvSpPr>
          <p:cNvPr id="240" name="Google Shape;240;g119186d0f3d_0_54"/>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13</a:t>
            </a:fld>
            <a:endParaRPr sz="1000" b="0" i="0" u="none" strike="noStrike" cap="none">
              <a:solidFill>
                <a:srgbClr val="1F3864"/>
              </a:solidFill>
              <a:latin typeface="Calibri"/>
              <a:ea typeface="Calibri"/>
              <a:cs typeface="Calibri"/>
              <a:sym typeface="Calibri"/>
            </a:endParaRPr>
          </a:p>
        </p:txBody>
      </p:sp>
      <p:sp>
        <p:nvSpPr>
          <p:cNvPr id="241" name="Google Shape;241;g119186d0f3d_0_54"/>
          <p:cNvSpPr txBox="1"/>
          <p:nvPr/>
        </p:nvSpPr>
        <p:spPr>
          <a:xfrm>
            <a:off x="1141600" y="2440975"/>
            <a:ext cx="6977400" cy="276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Le Servlet vengono più comunemente utilizzate per:</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elaborare e salvare dati provenienti da form HTML</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provvedere alla creazione di pagine HTML dinamiche, ad esempio utilizzando i dati contenuti in un database;</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gestire informazioni con stato, ad esempio la gestione di un sistema di commercio elettronico, dove un certo numero di clienti fa degli acquisti contemporaneamente e dove occorre quindi mantenere in modo corretto le informazioni sui clienti e sui loro acquisti(carrello della spesa)</a:t>
            </a: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5"/>
        <p:cNvGrpSpPr/>
        <p:nvPr/>
      </p:nvGrpSpPr>
      <p:grpSpPr>
        <a:xfrm>
          <a:off x="0" y="0"/>
          <a:ext cx="0" cy="0"/>
          <a:chOff x="0" y="0"/>
          <a:chExt cx="0" cy="0"/>
        </a:xfrm>
      </p:grpSpPr>
      <p:sp>
        <p:nvSpPr>
          <p:cNvPr id="246" name="Google Shape;246;g119186d0f3d_0_61"/>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Servlet</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r>
              <a:rPr lang="it-IT" sz="1800">
                <a:solidFill>
                  <a:srgbClr val="1F3864"/>
                </a:solidFill>
              </a:rPr>
              <a:t>ARCHITETTURA</a:t>
            </a:r>
            <a:endParaRPr/>
          </a:p>
        </p:txBody>
      </p:sp>
      <p:sp>
        <p:nvSpPr>
          <p:cNvPr id="247" name="Google Shape;247;g119186d0f3d_0_61"/>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14</a:t>
            </a:fld>
            <a:endParaRPr sz="1000" b="0" i="0" u="none" strike="noStrike" cap="none">
              <a:solidFill>
                <a:srgbClr val="1F3864"/>
              </a:solidFill>
              <a:latin typeface="Calibri"/>
              <a:ea typeface="Calibri"/>
              <a:cs typeface="Calibri"/>
              <a:sym typeface="Calibri"/>
            </a:endParaRPr>
          </a:p>
        </p:txBody>
      </p:sp>
      <p:pic>
        <p:nvPicPr>
          <p:cNvPr id="248" name="Google Shape;248;g119186d0f3d_0_61"/>
          <p:cNvPicPr preferRelativeResize="0"/>
          <p:nvPr/>
        </p:nvPicPr>
        <p:blipFill>
          <a:blip r:embed="rId4">
            <a:alphaModFix/>
          </a:blip>
          <a:stretch>
            <a:fillRect/>
          </a:stretch>
        </p:blipFill>
        <p:spPr>
          <a:xfrm>
            <a:off x="1141600" y="2375648"/>
            <a:ext cx="7963670" cy="41775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2"/>
        <p:cNvGrpSpPr/>
        <p:nvPr/>
      </p:nvGrpSpPr>
      <p:grpSpPr>
        <a:xfrm>
          <a:off x="0" y="0"/>
          <a:ext cx="0" cy="0"/>
          <a:chOff x="0" y="0"/>
          <a:chExt cx="0" cy="0"/>
        </a:xfrm>
      </p:grpSpPr>
      <p:sp>
        <p:nvSpPr>
          <p:cNvPr id="253" name="Google Shape;253;g119186d0f3d_0_68"/>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Servlet</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r>
              <a:rPr lang="it-IT">
                <a:solidFill>
                  <a:srgbClr val="1F3864"/>
                </a:solidFill>
                <a:latin typeface="Roboto Condensed Light"/>
                <a:ea typeface="Roboto Condensed Light"/>
                <a:cs typeface="Roboto Condensed Light"/>
                <a:sym typeface="Roboto Condensed Light"/>
              </a:rPr>
              <a:t>Architettura</a:t>
            </a:r>
            <a:endParaRPr/>
          </a:p>
        </p:txBody>
      </p:sp>
      <p:sp>
        <p:nvSpPr>
          <p:cNvPr id="254" name="Google Shape;254;g119186d0f3d_0_68"/>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15</a:t>
            </a:fld>
            <a:endParaRPr sz="1000" b="0" i="0" u="none" strike="noStrike" cap="none">
              <a:solidFill>
                <a:srgbClr val="1F3864"/>
              </a:solidFill>
              <a:latin typeface="Calibri"/>
              <a:ea typeface="Calibri"/>
              <a:cs typeface="Calibri"/>
              <a:sym typeface="Calibri"/>
            </a:endParaRPr>
          </a:p>
        </p:txBody>
      </p:sp>
      <p:sp>
        <p:nvSpPr>
          <p:cNvPr id="255" name="Google Shape;255;g119186d0f3d_0_68"/>
          <p:cNvSpPr txBox="1"/>
          <p:nvPr/>
        </p:nvSpPr>
        <p:spPr>
          <a:xfrm>
            <a:off x="1123675" y="2774351"/>
            <a:ext cx="6319200" cy="40305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Il package Java di base per le </a:t>
            </a:r>
            <a:r>
              <a:rPr lang="it-IT" sz="1800">
                <a:solidFill>
                  <a:srgbClr val="1F3864"/>
                </a:solidFill>
                <a:latin typeface="Roboto Condensed"/>
                <a:ea typeface="Roboto Condensed"/>
                <a:cs typeface="Roboto Condensed"/>
                <a:sym typeface="Roboto Condensed"/>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API Servlet</a:t>
            </a:r>
            <a:r>
              <a:rPr lang="it-IT" sz="1800">
                <a:solidFill>
                  <a:srgbClr val="1F3864"/>
                </a:solidFill>
                <a:latin typeface="Roboto Condensed"/>
                <a:ea typeface="Roboto Condensed"/>
                <a:cs typeface="Roboto Condensed"/>
                <a:sym typeface="Roboto Condensed"/>
              </a:rPr>
              <a:t> è javax.servlet:</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contiene la definizione dell’interfaccia Servlet e</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contiene classi utili alla comunicazione fra client e server</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L’interfaccia Servlet</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contiene i prototipi di tutti i metodi necessari alla gestione del ciclo di vita di una servlet e alla esecuzione delle operazione implementate dalla servlet</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i metodi definiti in questa interfaccia devono essere supportati da tutte le servlet</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Tutte le servlet sono classi che implementano l’interfaccia servlet, o in maniera diretta, o estendendo una classe che la implementa come ad esempio HttpServlet</a:t>
            </a: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9"/>
        <p:cNvGrpSpPr/>
        <p:nvPr/>
      </p:nvGrpSpPr>
      <p:grpSpPr>
        <a:xfrm>
          <a:off x="0" y="0"/>
          <a:ext cx="0" cy="0"/>
          <a:chOff x="0" y="0"/>
          <a:chExt cx="0" cy="0"/>
        </a:xfrm>
      </p:grpSpPr>
      <p:sp>
        <p:nvSpPr>
          <p:cNvPr id="260" name="Google Shape;260;g119186d0f3d_0_75"/>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Servlet</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r>
              <a:rPr lang="it-IT">
                <a:solidFill>
                  <a:srgbClr val="1F3864"/>
                </a:solidFill>
                <a:latin typeface="Roboto Condensed Light"/>
                <a:ea typeface="Roboto Condensed Light"/>
                <a:cs typeface="Roboto Condensed Light"/>
                <a:sym typeface="Roboto Condensed Light"/>
              </a:rPr>
              <a:t>Architettura</a:t>
            </a:r>
            <a:endParaRPr/>
          </a:p>
        </p:txBody>
      </p:sp>
      <p:sp>
        <p:nvSpPr>
          <p:cNvPr id="261" name="Google Shape;261;g119186d0f3d_0_75"/>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16</a:t>
            </a:fld>
            <a:endParaRPr sz="1000" b="0" i="0" u="none" strike="noStrike" cap="none">
              <a:solidFill>
                <a:srgbClr val="1F3864"/>
              </a:solidFill>
              <a:latin typeface="Calibri"/>
              <a:ea typeface="Calibri"/>
              <a:cs typeface="Calibri"/>
              <a:sym typeface="Calibri"/>
            </a:endParaRPr>
          </a:p>
        </p:txBody>
      </p:sp>
      <p:sp>
        <p:nvSpPr>
          <p:cNvPr id="262" name="Google Shape;262;g119186d0f3d_0_75"/>
          <p:cNvSpPr txBox="1"/>
          <p:nvPr/>
        </p:nvSpPr>
        <p:spPr>
          <a:xfrm>
            <a:off x="1123675" y="2774350"/>
            <a:ext cx="6319200" cy="2999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Il package javax.servlet.http fornisce classi che estendono le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funzionalità di base di una servlet adottando le caratteristiche del</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protocollo http come</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gestione dei metodi HTTP (GET, POST)</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gestione degli header HTTP</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Per creare una servlet che utilizzi il protocollo http per ricevere 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fornire dati si può implementare una classe che estenda la classe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javax.servlet.http.HttpServlet</a:t>
            </a: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6"/>
        <p:cNvGrpSpPr/>
        <p:nvPr/>
      </p:nvGrpSpPr>
      <p:grpSpPr>
        <a:xfrm>
          <a:off x="0" y="0"/>
          <a:ext cx="0" cy="0"/>
          <a:chOff x="0" y="0"/>
          <a:chExt cx="0" cy="0"/>
        </a:xfrm>
      </p:grpSpPr>
      <p:sp>
        <p:nvSpPr>
          <p:cNvPr id="267" name="Google Shape;267;g119186d0f3d_0_82"/>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Servlet</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r>
              <a:rPr lang="it-IT">
                <a:solidFill>
                  <a:srgbClr val="1F3864"/>
                </a:solidFill>
                <a:latin typeface="Roboto Condensed Light"/>
                <a:ea typeface="Roboto Condensed Light"/>
                <a:cs typeface="Roboto Condensed Light"/>
                <a:sym typeface="Roboto Condensed Light"/>
              </a:rPr>
              <a:t>Architettura</a:t>
            </a:r>
            <a:endParaRPr/>
          </a:p>
        </p:txBody>
      </p:sp>
      <p:sp>
        <p:nvSpPr>
          <p:cNvPr id="268" name="Google Shape;268;g119186d0f3d_0_82"/>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17</a:t>
            </a:fld>
            <a:endParaRPr sz="1000" b="0" i="0" u="none" strike="noStrike" cap="none">
              <a:solidFill>
                <a:srgbClr val="1F3864"/>
              </a:solidFill>
              <a:latin typeface="Calibri"/>
              <a:ea typeface="Calibri"/>
              <a:cs typeface="Calibri"/>
              <a:sym typeface="Calibri"/>
            </a:endParaRPr>
          </a:p>
        </p:txBody>
      </p:sp>
      <p:sp>
        <p:nvSpPr>
          <p:cNvPr id="269" name="Google Shape;269;g119186d0f3d_0_82"/>
          <p:cNvSpPr txBox="1"/>
          <p:nvPr/>
        </p:nvSpPr>
        <p:spPr>
          <a:xfrm>
            <a:off x="1123675" y="2774350"/>
            <a:ext cx="6712500" cy="3647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Quando una servlet accetta una richiesta da un client riceve due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oggetti:</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ServletRequest, utilizzato per la comunicazione dal client verso il server</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ServletResponse, utilizzato per gestire la comunicazione dal server verso il client</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Estensioni di queste classi consentono di disporre di metodi per</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manipolare informazioni e header specifici di determinati protocolli.</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In particolare le servlet che utilizzano il protocollo HTTP usano</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oggetti che sono istanza delle classi HttpServletRequest 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HttpServletResponse</a:t>
            </a: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3"/>
        <p:cNvGrpSpPr/>
        <p:nvPr/>
      </p:nvGrpSpPr>
      <p:grpSpPr>
        <a:xfrm>
          <a:off x="0" y="0"/>
          <a:ext cx="0" cy="0"/>
          <a:chOff x="0" y="0"/>
          <a:chExt cx="0" cy="0"/>
        </a:xfrm>
      </p:grpSpPr>
      <p:sp>
        <p:nvSpPr>
          <p:cNvPr id="274" name="Google Shape;274;g119e06933c0_0_0"/>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Servlet</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r>
              <a:rPr lang="it-IT" sz="1800" b="1">
                <a:solidFill>
                  <a:srgbClr val="1F3864"/>
                </a:solidFill>
              </a:rPr>
              <a:t>L’oggetto HttpServeletRequest</a:t>
            </a:r>
            <a:endParaRPr sz="1800" b="1">
              <a:solidFill>
                <a:srgbClr val="1F3864"/>
              </a:solidFill>
            </a:endParaRPr>
          </a:p>
          <a:p>
            <a:pPr marL="0" lvl="0" indent="0" algn="l" rtl="0">
              <a:lnSpc>
                <a:spcPct val="70000"/>
              </a:lnSpc>
              <a:spcBef>
                <a:spcPts val="0"/>
              </a:spcBef>
              <a:spcAft>
                <a:spcPts val="0"/>
              </a:spcAft>
              <a:buClr>
                <a:srgbClr val="1F3864"/>
              </a:buClr>
              <a:buSzPts val="4800"/>
              <a:buFont typeface="Roboto Condensed"/>
              <a:buNone/>
            </a:pPr>
            <a:endParaRPr>
              <a:solidFill>
                <a:srgbClr val="1F3864"/>
              </a:solidFill>
              <a:latin typeface="Roboto Condensed Light"/>
              <a:ea typeface="Roboto Condensed Light"/>
              <a:cs typeface="Roboto Condensed Light"/>
              <a:sym typeface="Roboto Condensed Light"/>
            </a:endParaRPr>
          </a:p>
        </p:txBody>
      </p:sp>
      <p:sp>
        <p:nvSpPr>
          <p:cNvPr id="275" name="Google Shape;275;g119e06933c0_0_0"/>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18</a:t>
            </a:fld>
            <a:endParaRPr sz="1000" b="0" i="0" u="none" strike="noStrike" cap="none">
              <a:solidFill>
                <a:srgbClr val="1F3864"/>
              </a:solidFill>
              <a:latin typeface="Calibri"/>
              <a:ea typeface="Calibri"/>
              <a:cs typeface="Calibri"/>
              <a:sym typeface="Calibri"/>
            </a:endParaRPr>
          </a:p>
        </p:txBody>
      </p:sp>
      <p:sp>
        <p:nvSpPr>
          <p:cNvPr id="276" name="Google Shape;276;g119e06933c0_0_0"/>
          <p:cNvSpPr txBox="1"/>
          <p:nvPr/>
        </p:nvSpPr>
        <p:spPr>
          <a:xfrm>
            <a:off x="1123675" y="2774350"/>
            <a:ext cx="6712500" cy="3647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Rappresenta una richiesta http e mediante i metodi di questa</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classe è possibile</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accedere a parametri o meta informazioni relative alla richiesta. Es:</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getRequestURI() restituisce l’URI richiesto</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getMethod() fornisce il metodo HTTP utilizzato per inoltrare la richiesta</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il metodo getParameter(String) consente di accedere per nome ai parametri contenuti nella query string</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creare gli stream di input e la possibilità quindi di ricevere i dati della richiesta attraverso i metodi getInputStream e getReader</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g119e06933c0_0_7"/>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Servlet</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r>
              <a:rPr lang="it-IT" sz="1800" b="1">
                <a:solidFill>
                  <a:srgbClr val="1F3864"/>
                </a:solidFill>
              </a:rPr>
              <a:t>L’oggetto HttpServerResponse</a:t>
            </a:r>
            <a:endParaRPr sz="1800" b="1">
              <a:solidFill>
                <a:srgbClr val="1F3864"/>
              </a:solidFill>
            </a:endParaRPr>
          </a:p>
          <a:p>
            <a:pPr marL="0" lvl="0" indent="0" algn="l" rtl="0">
              <a:lnSpc>
                <a:spcPct val="70000"/>
              </a:lnSpc>
              <a:spcBef>
                <a:spcPts val="0"/>
              </a:spcBef>
              <a:spcAft>
                <a:spcPts val="0"/>
              </a:spcAft>
              <a:buClr>
                <a:srgbClr val="1F3864"/>
              </a:buClr>
              <a:buSzPts val="4800"/>
              <a:buFont typeface="Roboto Condensed"/>
              <a:buNone/>
            </a:pPr>
            <a:endParaRPr>
              <a:solidFill>
                <a:srgbClr val="1F3864"/>
              </a:solidFill>
              <a:latin typeface="Roboto Condensed Light"/>
              <a:ea typeface="Roboto Condensed Light"/>
              <a:cs typeface="Roboto Condensed Light"/>
              <a:sym typeface="Roboto Condensed Light"/>
            </a:endParaRPr>
          </a:p>
        </p:txBody>
      </p:sp>
      <p:sp>
        <p:nvSpPr>
          <p:cNvPr id="282" name="Google Shape;282;g119e06933c0_0_7"/>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19</a:t>
            </a:fld>
            <a:endParaRPr sz="1000" b="0" i="0" u="none" strike="noStrike" cap="none">
              <a:solidFill>
                <a:srgbClr val="1F3864"/>
              </a:solidFill>
              <a:latin typeface="Calibri"/>
              <a:ea typeface="Calibri"/>
              <a:cs typeface="Calibri"/>
              <a:sym typeface="Calibri"/>
            </a:endParaRPr>
          </a:p>
        </p:txBody>
      </p:sp>
      <p:sp>
        <p:nvSpPr>
          <p:cNvPr id="283" name="Google Shape;283;g119e06933c0_0_7"/>
          <p:cNvSpPr txBox="1"/>
          <p:nvPr/>
        </p:nvSpPr>
        <p:spPr>
          <a:xfrm>
            <a:off x="1123675" y="2774350"/>
            <a:ext cx="6712500" cy="3647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Fornisce alla servlet i metodi per rispondere al client:</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permette di fissare parametri relativi alla risposta inviata (come lunghezza o tipo MIME)</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fornisce metodi per manipolare gli header del protocollo http</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rende possibile il reindirizzamento</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fornisce i metodi per creare gli stream di output e la possibilità quindi di inviare i dati della risposta.</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getOutputStream per l’invio di dati in forma binaria</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getWriter per l’invio attraverso il canale System.out</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definisce una serie di costanti per inviare al browser il risultato dell'operazione richiesta</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
          <p:cNvSpPr txBox="1">
            <a:spLocks noGrp="1"/>
          </p:cNvSpPr>
          <p:nvPr>
            <p:ph type="title"/>
          </p:nvPr>
        </p:nvSpPr>
        <p:spPr>
          <a:xfrm>
            <a:off x="1208015" y="1140904"/>
            <a:ext cx="7435840" cy="1593332"/>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1F3864"/>
              </a:buClr>
              <a:buSzPts val="4800"/>
              <a:buFont typeface="Roboto Condensed"/>
              <a:buNone/>
            </a:pPr>
            <a:r>
              <a:rPr lang="it-IT" sz="4800" b="1"/>
              <a:t>Java Servlet</a:t>
            </a:r>
            <a:endParaRPr sz="4800">
              <a:solidFill>
                <a:schemeClr val="lt1"/>
              </a:solidFill>
              <a:latin typeface="Roboto Condensed Light"/>
              <a:ea typeface="Roboto Condensed Light"/>
              <a:cs typeface="Roboto Condensed Light"/>
              <a:sym typeface="Roboto Condensed Light"/>
            </a:endParaRPr>
          </a:p>
        </p:txBody>
      </p:sp>
      <p:sp>
        <p:nvSpPr>
          <p:cNvPr id="162" name="Google Shape;162;p2"/>
          <p:cNvSpPr txBox="1"/>
          <p:nvPr/>
        </p:nvSpPr>
        <p:spPr>
          <a:xfrm>
            <a:off x="516034" y="2930016"/>
            <a:ext cx="4320000" cy="2438100"/>
          </a:xfrm>
          <a:prstGeom prst="rect">
            <a:avLst/>
          </a:prstGeom>
          <a:noFill/>
          <a:ln>
            <a:noFill/>
          </a:ln>
        </p:spPr>
        <p:txBody>
          <a:bodyPr spcFirstLastPara="1" wrap="square" lIns="91425" tIns="45700" rIns="91425" bIns="45700" anchor="t" anchorCtr="0">
            <a:spAutoFit/>
          </a:bodyPr>
          <a:lstStyle/>
          <a:p>
            <a:pPr marL="285750" marR="0" lvl="0" indent="-292100" algn="l" rtl="0">
              <a:lnSpc>
                <a:spcPct val="120000"/>
              </a:lnSpc>
              <a:spcBef>
                <a:spcPts val="0"/>
              </a:spcBef>
              <a:spcAft>
                <a:spcPts val="0"/>
              </a:spcAft>
              <a:buClr>
                <a:schemeClr val="lt1"/>
              </a:buClr>
              <a:buSzPts val="1900"/>
              <a:buFont typeface="Roboto Light"/>
              <a:buChar char="•"/>
            </a:pPr>
            <a:r>
              <a:rPr lang="it-IT" sz="1900">
                <a:solidFill>
                  <a:schemeClr val="lt1"/>
                </a:solidFill>
                <a:latin typeface="Roboto Light"/>
                <a:ea typeface="Roboto Light"/>
                <a:cs typeface="Roboto Light"/>
                <a:sym typeface="Roboto Light"/>
              </a:rPr>
              <a:t>INTRODUZIONE ALLE SERVLET</a:t>
            </a:r>
            <a:endParaRPr sz="1900">
              <a:solidFill>
                <a:schemeClr val="lt1"/>
              </a:solidFill>
              <a:latin typeface="Roboto Light"/>
              <a:ea typeface="Roboto Light"/>
              <a:cs typeface="Roboto Light"/>
              <a:sym typeface="Roboto Light"/>
            </a:endParaRPr>
          </a:p>
          <a:p>
            <a:pPr marL="285750" marR="0" lvl="0" indent="-292100" algn="l" rtl="0">
              <a:lnSpc>
                <a:spcPct val="120000"/>
              </a:lnSpc>
              <a:spcBef>
                <a:spcPts val="0"/>
              </a:spcBef>
              <a:spcAft>
                <a:spcPts val="0"/>
              </a:spcAft>
              <a:buClr>
                <a:schemeClr val="lt1"/>
              </a:buClr>
              <a:buSzPts val="1900"/>
              <a:buFont typeface="Roboto Light"/>
              <a:buChar char="•"/>
            </a:pPr>
            <a:r>
              <a:rPr lang="it-IT" sz="1900">
                <a:solidFill>
                  <a:schemeClr val="lt1"/>
                </a:solidFill>
                <a:latin typeface="Roboto Light"/>
                <a:ea typeface="Roboto Light"/>
                <a:cs typeface="Roboto Light"/>
                <a:sym typeface="Roboto Light"/>
              </a:rPr>
              <a:t>CICLO DI VITA DELLE SERVLET</a:t>
            </a:r>
            <a:endParaRPr sz="1900">
              <a:solidFill>
                <a:schemeClr val="lt1"/>
              </a:solidFill>
              <a:latin typeface="Roboto Light"/>
              <a:ea typeface="Roboto Light"/>
              <a:cs typeface="Roboto Light"/>
              <a:sym typeface="Roboto Light"/>
            </a:endParaRPr>
          </a:p>
          <a:p>
            <a:pPr marL="285750" marR="0" lvl="0" indent="-292100" algn="l" rtl="0">
              <a:lnSpc>
                <a:spcPct val="120000"/>
              </a:lnSpc>
              <a:spcBef>
                <a:spcPts val="0"/>
              </a:spcBef>
              <a:spcAft>
                <a:spcPts val="0"/>
              </a:spcAft>
              <a:buClr>
                <a:schemeClr val="lt1"/>
              </a:buClr>
              <a:buSzPts val="1900"/>
              <a:buFont typeface="Roboto Light"/>
              <a:buChar char="•"/>
            </a:pPr>
            <a:r>
              <a:rPr lang="it-IT" sz="1900">
                <a:solidFill>
                  <a:schemeClr val="lt1"/>
                </a:solidFill>
                <a:latin typeface="Roboto Light"/>
                <a:ea typeface="Roboto Light"/>
                <a:cs typeface="Roboto Light"/>
                <a:sym typeface="Roboto Light"/>
              </a:rPr>
              <a:t>ESEMPI</a:t>
            </a:r>
            <a:endParaRPr sz="1900">
              <a:solidFill>
                <a:schemeClr val="lt1"/>
              </a:solidFill>
              <a:latin typeface="Roboto Light"/>
              <a:ea typeface="Roboto Light"/>
              <a:cs typeface="Roboto Light"/>
              <a:sym typeface="Roboto Light"/>
            </a:endParaRPr>
          </a:p>
          <a:p>
            <a:pPr marL="0" marR="0" lvl="0" indent="0" algn="l" rtl="0">
              <a:lnSpc>
                <a:spcPct val="120000"/>
              </a:lnSpc>
              <a:spcBef>
                <a:spcPts val="0"/>
              </a:spcBef>
              <a:spcAft>
                <a:spcPts val="0"/>
              </a:spcAft>
              <a:buNone/>
            </a:pPr>
            <a:endParaRPr sz="1900">
              <a:solidFill>
                <a:schemeClr val="lt1"/>
              </a:solidFill>
              <a:latin typeface="Roboto Light"/>
              <a:ea typeface="Roboto Light"/>
              <a:cs typeface="Roboto Light"/>
              <a:sym typeface="Roboto Light"/>
            </a:endParaRPr>
          </a:p>
          <a:p>
            <a:pPr marL="0" marR="0" lvl="0" indent="0" algn="l" rtl="0">
              <a:lnSpc>
                <a:spcPct val="12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a:p>
            <a:pPr marL="0" marR="0" lvl="0" indent="0" algn="l" rtl="0">
              <a:lnSpc>
                <a:spcPct val="12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a:p>
            <a:pPr marL="0" marR="0" lvl="0" indent="0" algn="l" rtl="0">
              <a:lnSpc>
                <a:spcPct val="120000"/>
              </a:lnSpc>
              <a:spcBef>
                <a:spcPts val="0"/>
              </a:spcBef>
              <a:spcAft>
                <a:spcPts val="0"/>
              </a:spcAft>
              <a:buClr>
                <a:srgbClr val="000000"/>
              </a:buClr>
              <a:buSzPts val="1800"/>
              <a:buFont typeface="Arial"/>
              <a:buNone/>
            </a:pPr>
            <a:endParaRPr sz="1800" b="0" i="0" u="none" strike="noStrike" cap="none">
              <a:solidFill>
                <a:schemeClr val="lt1"/>
              </a:solidFill>
              <a:latin typeface="Roboto Light"/>
              <a:ea typeface="Roboto Light"/>
              <a:cs typeface="Roboto Light"/>
              <a:sym typeface="Robo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7"/>
        <p:cNvGrpSpPr/>
        <p:nvPr/>
      </p:nvGrpSpPr>
      <p:grpSpPr>
        <a:xfrm>
          <a:off x="0" y="0"/>
          <a:ext cx="0" cy="0"/>
          <a:chOff x="0" y="0"/>
          <a:chExt cx="0" cy="0"/>
        </a:xfrm>
      </p:grpSpPr>
      <p:sp>
        <p:nvSpPr>
          <p:cNvPr id="288" name="Google Shape;288;g119e06933c0_0_15"/>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Servlet</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r>
              <a:rPr lang="it-IT" sz="1800" b="1">
                <a:solidFill>
                  <a:srgbClr val="1F3864"/>
                </a:solidFill>
              </a:rPr>
              <a:t>L’oggetto HttpServerResponse</a:t>
            </a:r>
            <a:endParaRPr sz="1800" b="1">
              <a:solidFill>
                <a:srgbClr val="1F3864"/>
              </a:solidFill>
            </a:endParaRPr>
          </a:p>
          <a:p>
            <a:pPr marL="0" lvl="0" indent="0" algn="l" rtl="0">
              <a:lnSpc>
                <a:spcPct val="70000"/>
              </a:lnSpc>
              <a:spcBef>
                <a:spcPts val="0"/>
              </a:spcBef>
              <a:spcAft>
                <a:spcPts val="0"/>
              </a:spcAft>
              <a:buClr>
                <a:srgbClr val="1F3864"/>
              </a:buClr>
              <a:buSzPts val="4800"/>
              <a:buFont typeface="Roboto Condensed"/>
              <a:buNone/>
            </a:pPr>
            <a:endParaRPr>
              <a:solidFill>
                <a:srgbClr val="1F3864"/>
              </a:solidFill>
              <a:latin typeface="Roboto Condensed Light"/>
              <a:ea typeface="Roboto Condensed Light"/>
              <a:cs typeface="Roboto Condensed Light"/>
              <a:sym typeface="Roboto Condensed Light"/>
            </a:endParaRPr>
          </a:p>
        </p:txBody>
      </p:sp>
      <p:sp>
        <p:nvSpPr>
          <p:cNvPr id="289" name="Google Shape;289;g119e06933c0_0_15"/>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20</a:t>
            </a:fld>
            <a:endParaRPr sz="1000" b="0" i="0" u="none" strike="noStrike" cap="none">
              <a:solidFill>
                <a:srgbClr val="1F3864"/>
              </a:solidFill>
              <a:latin typeface="Calibri"/>
              <a:ea typeface="Calibri"/>
              <a:cs typeface="Calibri"/>
              <a:sym typeface="Calibri"/>
            </a:endParaRPr>
          </a:p>
        </p:txBody>
      </p:sp>
      <p:sp>
        <p:nvSpPr>
          <p:cNvPr id="290" name="Google Shape;290;g119e06933c0_0_15"/>
          <p:cNvSpPr txBox="1"/>
          <p:nvPr/>
        </p:nvSpPr>
        <p:spPr>
          <a:xfrm>
            <a:off x="1123675" y="2774350"/>
            <a:ext cx="6712500" cy="3647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Fornisce alla servlet i metodi per rispondere al client:</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permette di fissare parametri relativi alla risposta inviata (come lunghezza o tipo MIME)</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fornisce metodi per manipolare gli header del protocollo http</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rende possibile il reindirizzamento</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fornisce i metodi per creare gli stream di output e la possibilità quindi di inviare i dati della risposta.</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getOutputStream per l’invio di dati in forma binaria</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getWriter per l’invio attraverso il canale System.out</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definisce una serie di costanti per inviare al browser il risultato dell'operazione richiesta</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4"/>
        <p:cNvGrpSpPr/>
        <p:nvPr/>
      </p:nvGrpSpPr>
      <p:grpSpPr>
        <a:xfrm>
          <a:off x="0" y="0"/>
          <a:ext cx="0" cy="0"/>
          <a:chOff x="0" y="0"/>
          <a:chExt cx="0" cy="0"/>
        </a:xfrm>
      </p:grpSpPr>
      <p:sp>
        <p:nvSpPr>
          <p:cNvPr id="295" name="Google Shape;295;g119e06933c0_0_21"/>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Servlet</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r>
              <a:rPr lang="it-IT" sz="1800" b="1">
                <a:solidFill>
                  <a:srgbClr val="1F3864"/>
                </a:solidFill>
              </a:rPr>
              <a:t>Esecuzione di un servlet</a:t>
            </a:r>
            <a:endParaRPr sz="1800" b="1">
              <a:solidFill>
                <a:srgbClr val="1F3864"/>
              </a:solidFill>
            </a:endParaRPr>
          </a:p>
          <a:p>
            <a:pPr marL="0" lvl="0" indent="0" algn="l" rtl="0">
              <a:lnSpc>
                <a:spcPct val="70000"/>
              </a:lnSpc>
              <a:spcBef>
                <a:spcPts val="0"/>
              </a:spcBef>
              <a:spcAft>
                <a:spcPts val="0"/>
              </a:spcAft>
              <a:buClr>
                <a:srgbClr val="1F3864"/>
              </a:buClr>
              <a:buSzPts val="4800"/>
              <a:buFont typeface="Roboto Condensed"/>
              <a:buNone/>
            </a:pPr>
            <a:endParaRPr>
              <a:solidFill>
                <a:srgbClr val="1F3864"/>
              </a:solidFill>
              <a:latin typeface="Roboto Condensed Light"/>
              <a:ea typeface="Roboto Condensed Light"/>
              <a:cs typeface="Roboto Condensed Light"/>
              <a:sym typeface="Roboto Condensed Light"/>
            </a:endParaRPr>
          </a:p>
        </p:txBody>
      </p:sp>
      <p:sp>
        <p:nvSpPr>
          <p:cNvPr id="296" name="Google Shape;296;g119e06933c0_0_21"/>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21</a:t>
            </a:fld>
            <a:endParaRPr sz="1000" b="0" i="0" u="none" strike="noStrike" cap="none">
              <a:solidFill>
                <a:srgbClr val="1F3864"/>
              </a:solidFill>
              <a:latin typeface="Calibri"/>
              <a:ea typeface="Calibri"/>
              <a:cs typeface="Calibri"/>
              <a:sym typeface="Calibri"/>
            </a:endParaRPr>
          </a:p>
        </p:txBody>
      </p:sp>
      <p:sp>
        <p:nvSpPr>
          <p:cNvPr id="297" name="Google Shape;297;g119e06933c0_0_21"/>
          <p:cNvSpPr txBox="1"/>
          <p:nvPr/>
        </p:nvSpPr>
        <p:spPr>
          <a:xfrm>
            <a:off x="1141600" y="4665550"/>
            <a:ext cx="6712500" cy="20508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Il client richiede al server web una pagina dinamica</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Il server richiama la servlet richiesta alla gestione dei contenuti dinamici</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La servlet viene caricata dinamicamente ed eseguita all’interno della JVM residente sul web server</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L’output della servlet (HTML) viene inviato al client, dove verrà iinterpretato dal browser come una normale pagina web</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pic>
        <p:nvPicPr>
          <p:cNvPr id="298" name="Google Shape;298;g119e06933c0_0_21"/>
          <p:cNvPicPr preferRelativeResize="0"/>
          <p:nvPr/>
        </p:nvPicPr>
        <p:blipFill>
          <a:blip r:embed="rId4">
            <a:alphaModFix/>
          </a:blip>
          <a:stretch>
            <a:fillRect/>
          </a:stretch>
        </p:blipFill>
        <p:spPr>
          <a:xfrm>
            <a:off x="1141600" y="2436448"/>
            <a:ext cx="6207261" cy="19851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2"/>
        <p:cNvGrpSpPr/>
        <p:nvPr/>
      </p:nvGrpSpPr>
      <p:grpSpPr>
        <a:xfrm>
          <a:off x="0" y="0"/>
          <a:ext cx="0" cy="0"/>
          <a:chOff x="0" y="0"/>
          <a:chExt cx="0" cy="0"/>
        </a:xfrm>
      </p:grpSpPr>
      <p:sp>
        <p:nvSpPr>
          <p:cNvPr id="303" name="Google Shape;303;g119e06933c0_0_30"/>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Servlet</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r>
              <a:rPr lang="it-IT" sz="1800" b="1">
                <a:solidFill>
                  <a:srgbClr val="1F3864"/>
                </a:solidFill>
              </a:rPr>
              <a:t>Esecuzione di un servlet</a:t>
            </a:r>
            <a:endParaRPr sz="1800" b="1">
              <a:solidFill>
                <a:srgbClr val="1F3864"/>
              </a:solidFill>
            </a:endParaRPr>
          </a:p>
          <a:p>
            <a:pPr marL="0" lvl="0" indent="0" algn="l" rtl="0">
              <a:lnSpc>
                <a:spcPct val="70000"/>
              </a:lnSpc>
              <a:spcBef>
                <a:spcPts val="0"/>
              </a:spcBef>
              <a:spcAft>
                <a:spcPts val="0"/>
              </a:spcAft>
              <a:buClr>
                <a:srgbClr val="1F3864"/>
              </a:buClr>
              <a:buSzPts val="4800"/>
              <a:buFont typeface="Roboto Condensed"/>
              <a:buNone/>
            </a:pPr>
            <a:endParaRPr>
              <a:solidFill>
                <a:srgbClr val="1F3864"/>
              </a:solidFill>
              <a:latin typeface="Roboto Condensed Light"/>
              <a:ea typeface="Roboto Condensed Light"/>
              <a:cs typeface="Roboto Condensed Light"/>
              <a:sym typeface="Roboto Condensed Light"/>
            </a:endParaRPr>
          </a:p>
        </p:txBody>
      </p:sp>
      <p:sp>
        <p:nvSpPr>
          <p:cNvPr id="304" name="Google Shape;304;g119e06933c0_0_30"/>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22</a:t>
            </a:fld>
            <a:endParaRPr sz="1000" b="0" i="0" u="none" strike="noStrike" cap="none">
              <a:solidFill>
                <a:srgbClr val="1F3864"/>
              </a:solidFill>
              <a:latin typeface="Calibri"/>
              <a:ea typeface="Calibri"/>
              <a:cs typeface="Calibri"/>
              <a:sym typeface="Calibri"/>
            </a:endParaRPr>
          </a:p>
        </p:txBody>
      </p:sp>
      <p:sp>
        <p:nvSpPr>
          <p:cNvPr id="305" name="Google Shape;305;g119e06933c0_0_30"/>
          <p:cNvSpPr txBox="1"/>
          <p:nvPr/>
        </p:nvSpPr>
        <p:spPr>
          <a:xfrm>
            <a:off x="1141600" y="2652550"/>
            <a:ext cx="6712500" cy="32583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Le servlet vengono caricate in memoria una sola volta al momento della prima chiamata</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Ogni richiesta NON causa la creazione di un nuovo processo</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Le servlet risiedono in memoria tra una richiesta e l’altra</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Ciò comporta che le inizializzazioni necessarie vengono eseguite una volta sola</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Una sola istanza della servlet risponde a più richieste</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Consentono una più semplice condivisione dei dati fra le istanze di un servlet</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Dispongono di classi per la gestione delle sessioni</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9"/>
        <p:cNvGrpSpPr/>
        <p:nvPr/>
      </p:nvGrpSpPr>
      <p:grpSpPr>
        <a:xfrm>
          <a:off x="0" y="0"/>
          <a:ext cx="0" cy="0"/>
          <a:chOff x="0" y="0"/>
          <a:chExt cx="0" cy="0"/>
        </a:xfrm>
      </p:grpSpPr>
      <p:sp>
        <p:nvSpPr>
          <p:cNvPr id="310" name="Google Shape;310;g119e06933c0_0_38"/>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Servlet</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r>
              <a:rPr lang="it-IT" sz="1800" b="1">
                <a:solidFill>
                  <a:srgbClr val="1F3864"/>
                </a:solidFill>
              </a:rPr>
              <a:t>Esecuzione di un servlet</a:t>
            </a:r>
            <a:endParaRPr sz="1800" b="1">
              <a:solidFill>
                <a:srgbClr val="1F3864"/>
              </a:solidFill>
            </a:endParaRPr>
          </a:p>
          <a:p>
            <a:pPr marL="0" lvl="0" indent="0" algn="l" rtl="0">
              <a:lnSpc>
                <a:spcPct val="70000"/>
              </a:lnSpc>
              <a:spcBef>
                <a:spcPts val="0"/>
              </a:spcBef>
              <a:spcAft>
                <a:spcPts val="0"/>
              </a:spcAft>
              <a:buClr>
                <a:srgbClr val="1F3864"/>
              </a:buClr>
              <a:buSzPts val="4800"/>
              <a:buFont typeface="Roboto Condensed"/>
              <a:buNone/>
            </a:pPr>
            <a:endParaRPr>
              <a:solidFill>
                <a:srgbClr val="1F3864"/>
              </a:solidFill>
              <a:latin typeface="Roboto Condensed Light"/>
              <a:ea typeface="Roboto Condensed Light"/>
              <a:cs typeface="Roboto Condensed Light"/>
              <a:sym typeface="Roboto Condensed Light"/>
            </a:endParaRPr>
          </a:p>
        </p:txBody>
      </p:sp>
      <p:sp>
        <p:nvSpPr>
          <p:cNvPr id="311" name="Google Shape;311;g119e06933c0_0_38"/>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23</a:t>
            </a:fld>
            <a:endParaRPr sz="1000" b="0" i="0" u="none" strike="noStrike" cap="none">
              <a:solidFill>
                <a:srgbClr val="1F3864"/>
              </a:solidFill>
              <a:latin typeface="Calibri"/>
              <a:ea typeface="Calibri"/>
              <a:cs typeface="Calibri"/>
              <a:sym typeface="Calibri"/>
            </a:endParaRPr>
          </a:p>
        </p:txBody>
      </p:sp>
      <p:sp>
        <p:nvSpPr>
          <p:cNvPr id="312" name="Google Shape;312;g119e06933c0_0_38"/>
          <p:cNvSpPr txBox="1"/>
          <p:nvPr/>
        </p:nvSpPr>
        <p:spPr>
          <a:xfrm>
            <a:off x="1141600" y="2652550"/>
            <a:ext cx="6712500" cy="35346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L’esecuzione di servlet richiede delle estensioni del web server</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E’ necessario un framework aggiuntivo, detto Servlet Container </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E’ un software in grado di:</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Gestire l’ambiente di esecuzione delle Servlet</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Creare una servlet</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Caricare una servlet</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Eseguire una servlet</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6"/>
        <p:cNvGrpSpPr/>
        <p:nvPr/>
      </p:nvGrpSpPr>
      <p:grpSpPr>
        <a:xfrm>
          <a:off x="0" y="0"/>
          <a:ext cx="0" cy="0"/>
          <a:chOff x="0" y="0"/>
          <a:chExt cx="0" cy="0"/>
        </a:xfrm>
      </p:grpSpPr>
      <p:sp>
        <p:nvSpPr>
          <p:cNvPr id="317" name="Google Shape;317;g119e06933c0_0_45"/>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Servlet</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r>
              <a:rPr lang="it-IT" sz="1800" b="1">
                <a:solidFill>
                  <a:srgbClr val="1F3864"/>
                </a:solidFill>
              </a:rPr>
              <a:t>Esecuzione di un servlet</a:t>
            </a:r>
            <a:endParaRPr sz="1800" b="1">
              <a:solidFill>
                <a:srgbClr val="1F3864"/>
              </a:solidFill>
            </a:endParaRPr>
          </a:p>
          <a:p>
            <a:pPr marL="0" lvl="0" indent="0" algn="l" rtl="0">
              <a:lnSpc>
                <a:spcPct val="70000"/>
              </a:lnSpc>
              <a:spcBef>
                <a:spcPts val="0"/>
              </a:spcBef>
              <a:spcAft>
                <a:spcPts val="0"/>
              </a:spcAft>
              <a:buClr>
                <a:srgbClr val="1F3864"/>
              </a:buClr>
              <a:buSzPts val="4800"/>
              <a:buFont typeface="Roboto Condensed"/>
              <a:buNone/>
            </a:pPr>
            <a:endParaRPr>
              <a:solidFill>
                <a:srgbClr val="1F3864"/>
              </a:solidFill>
              <a:latin typeface="Roboto Condensed Light"/>
              <a:ea typeface="Roboto Condensed Light"/>
              <a:cs typeface="Roboto Condensed Light"/>
              <a:sym typeface="Roboto Condensed Light"/>
            </a:endParaRPr>
          </a:p>
        </p:txBody>
      </p:sp>
      <p:sp>
        <p:nvSpPr>
          <p:cNvPr id="318" name="Google Shape;318;g119e06933c0_0_45"/>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24</a:t>
            </a:fld>
            <a:endParaRPr sz="1000" b="0" i="0" u="none" strike="noStrike" cap="none">
              <a:solidFill>
                <a:srgbClr val="1F3864"/>
              </a:solidFill>
              <a:latin typeface="Calibri"/>
              <a:ea typeface="Calibri"/>
              <a:cs typeface="Calibri"/>
              <a:sym typeface="Calibri"/>
            </a:endParaRPr>
          </a:p>
        </p:txBody>
      </p:sp>
      <p:pic>
        <p:nvPicPr>
          <p:cNvPr id="319" name="Google Shape;319;g119e06933c0_0_45"/>
          <p:cNvPicPr preferRelativeResize="0"/>
          <p:nvPr/>
        </p:nvPicPr>
        <p:blipFill>
          <a:blip r:embed="rId4">
            <a:alphaModFix/>
          </a:blip>
          <a:stretch>
            <a:fillRect/>
          </a:stretch>
        </p:blipFill>
        <p:spPr>
          <a:xfrm>
            <a:off x="1141600" y="2449098"/>
            <a:ext cx="5691029" cy="41775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3"/>
        <p:cNvGrpSpPr/>
        <p:nvPr/>
      </p:nvGrpSpPr>
      <p:grpSpPr>
        <a:xfrm>
          <a:off x="0" y="0"/>
          <a:ext cx="0" cy="0"/>
          <a:chOff x="0" y="0"/>
          <a:chExt cx="0" cy="0"/>
        </a:xfrm>
      </p:grpSpPr>
      <p:sp>
        <p:nvSpPr>
          <p:cNvPr id="324" name="Google Shape;324;g119e06933c0_0_52"/>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Servlet Containers</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endParaRPr sz="1800" b="1">
              <a:solidFill>
                <a:srgbClr val="1F3864"/>
              </a:solidFill>
            </a:endParaRPr>
          </a:p>
          <a:p>
            <a:pPr marL="0" lvl="0" indent="0" algn="l" rtl="0">
              <a:lnSpc>
                <a:spcPct val="70000"/>
              </a:lnSpc>
              <a:spcBef>
                <a:spcPts val="0"/>
              </a:spcBef>
              <a:spcAft>
                <a:spcPts val="0"/>
              </a:spcAft>
              <a:buClr>
                <a:srgbClr val="1F3864"/>
              </a:buClr>
              <a:buSzPts val="4800"/>
              <a:buFont typeface="Roboto Condensed"/>
              <a:buNone/>
            </a:pPr>
            <a:endParaRPr>
              <a:solidFill>
                <a:srgbClr val="1F3864"/>
              </a:solidFill>
              <a:latin typeface="Roboto Condensed Light"/>
              <a:ea typeface="Roboto Condensed Light"/>
              <a:cs typeface="Roboto Condensed Light"/>
              <a:sym typeface="Roboto Condensed Light"/>
            </a:endParaRPr>
          </a:p>
        </p:txBody>
      </p:sp>
      <p:sp>
        <p:nvSpPr>
          <p:cNvPr id="325" name="Google Shape;325;g119e06933c0_0_52"/>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25</a:t>
            </a:fld>
            <a:endParaRPr sz="1000" b="0" i="0" u="none" strike="noStrike" cap="none">
              <a:solidFill>
                <a:srgbClr val="1F3864"/>
              </a:solidFill>
              <a:latin typeface="Calibri"/>
              <a:ea typeface="Calibri"/>
              <a:cs typeface="Calibri"/>
              <a:sym typeface="Calibri"/>
            </a:endParaRPr>
          </a:p>
        </p:txBody>
      </p:sp>
      <p:sp>
        <p:nvSpPr>
          <p:cNvPr id="326" name="Google Shape;326;g119e06933c0_0_52"/>
          <p:cNvSpPr txBox="1"/>
          <p:nvPr/>
        </p:nvSpPr>
        <p:spPr>
          <a:xfrm>
            <a:off x="1141600" y="2652550"/>
            <a:ext cx="6712500" cy="353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Il servlet container (o servlet engine) è un’estensione di un web server che fornisce l’ambiente di esecuzione ad una Servlet.</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Gestisce l’intero ciclo di vita di una servlet. Il Servlet Container, carica la servlet in memoria, inizializza e invoca i metodi della servlet, provvede alla sua distruzione.</a:t>
            </a:r>
            <a:br>
              <a:rPr lang="it-IT" sz="1800">
                <a:solidFill>
                  <a:srgbClr val="1F3864"/>
                </a:solidFill>
                <a:latin typeface="Roboto Condensed"/>
                <a:ea typeface="Roboto Condensed"/>
                <a:cs typeface="Roboto Condensed"/>
                <a:sym typeface="Roboto Condensed"/>
              </a:rPr>
            </a:b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Esempi di Servlet Container sono Jboss, Apache Tomcat, WebLogic, etc.</a:t>
            </a: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0"/>
        <p:cNvGrpSpPr/>
        <p:nvPr/>
      </p:nvGrpSpPr>
      <p:grpSpPr>
        <a:xfrm>
          <a:off x="0" y="0"/>
          <a:ext cx="0" cy="0"/>
          <a:chOff x="0" y="0"/>
          <a:chExt cx="0" cy="0"/>
        </a:xfrm>
      </p:grpSpPr>
      <p:sp>
        <p:nvSpPr>
          <p:cNvPr id="331" name="Google Shape;331;g119fe49fc8b_0_0"/>
          <p:cNvSpPr txBox="1">
            <a:spLocks noGrp="1"/>
          </p:cNvSpPr>
          <p:nvPr>
            <p:ph type="ctrTitle"/>
          </p:nvPr>
        </p:nvSpPr>
        <p:spPr>
          <a:xfrm>
            <a:off x="1141600" y="1258449"/>
            <a:ext cx="7925400" cy="7446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Ciclo di vita di una servlet</a:t>
            </a:r>
            <a:endParaRPr>
              <a:solidFill>
                <a:srgbClr val="1F3864"/>
              </a:solidFill>
              <a:latin typeface="Roboto Condensed Light"/>
              <a:ea typeface="Roboto Condensed Light"/>
              <a:cs typeface="Roboto Condensed Light"/>
              <a:sym typeface="Roboto Condensed Light"/>
            </a:endParaRPr>
          </a:p>
        </p:txBody>
      </p:sp>
      <p:sp>
        <p:nvSpPr>
          <p:cNvPr id="332" name="Google Shape;332;g119fe49fc8b_0_0"/>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26</a:t>
            </a:fld>
            <a:endParaRPr sz="1000" b="0" i="0" u="none" strike="noStrike" cap="none">
              <a:solidFill>
                <a:srgbClr val="1F3864"/>
              </a:solidFill>
              <a:latin typeface="Calibri"/>
              <a:ea typeface="Calibri"/>
              <a:cs typeface="Calibri"/>
              <a:sym typeface="Calibri"/>
            </a:endParaRPr>
          </a:p>
        </p:txBody>
      </p:sp>
      <p:sp>
        <p:nvSpPr>
          <p:cNvPr id="333" name="Google Shape;333;g119fe49fc8b_0_0"/>
          <p:cNvSpPr txBox="1"/>
          <p:nvPr/>
        </p:nvSpPr>
        <p:spPr>
          <a:xfrm>
            <a:off x="1141600" y="2099950"/>
            <a:ext cx="6712500" cy="353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Il ciclo di vita di una servlet definisce:</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come una servlet viene </a:t>
            </a:r>
            <a:r>
              <a:rPr lang="it-IT" sz="1800" b="1">
                <a:solidFill>
                  <a:srgbClr val="1F3864"/>
                </a:solidFill>
                <a:latin typeface="Roboto Condensed"/>
                <a:ea typeface="Roboto Condensed"/>
                <a:cs typeface="Roboto Condensed"/>
                <a:sym typeface="Roboto Condensed"/>
              </a:rPr>
              <a:t>caricata</a:t>
            </a:r>
            <a:r>
              <a:rPr lang="it-IT" sz="1800">
                <a:solidFill>
                  <a:srgbClr val="1F3864"/>
                </a:solidFill>
                <a:latin typeface="Roboto Condensed"/>
                <a:ea typeface="Roboto Condensed"/>
                <a:cs typeface="Roboto Condensed"/>
                <a:sym typeface="Roboto Condensed"/>
              </a:rPr>
              <a:t>: caricamento e istanziazione sono eseguiti dal web server e avvengono al momento della prima richiesta da parte dei client</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come una servlet viene </a:t>
            </a:r>
            <a:r>
              <a:rPr lang="it-IT" sz="1800" b="1">
                <a:solidFill>
                  <a:srgbClr val="1F3864"/>
                </a:solidFill>
                <a:latin typeface="Roboto Condensed"/>
                <a:ea typeface="Roboto Condensed"/>
                <a:cs typeface="Roboto Condensed"/>
                <a:sym typeface="Roboto Condensed"/>
              </a:rPr>
              <a:t>inizializzata</a:t>
            </a:r>
            <a:r>
              <a:rPr lang="it-IT" sz="1800">
                <a:solidFill>
                  <a:srgbClr val="1F3864"/>
                </a:solidFill>
                <a:latin typeface="Roboto Condensed"/>
                <a:ea typeface="Roboto Condensed"/>
                <a:cs typeface="Roboto Condensed"/>
                <a:sym typeface="Roboto Condensed"/>
              </a:rPr>
              <a:t>: in questa fase la servlet carica dati persistenti , apre connessioni verso DB. Questa operazione avviene tramite la chiamata al metodo </a:t>
            </a:r>
            <a:r>
              <a:rPr lang="it-IT" sz="1800" b="1">
                <a:solidFill>
                  <a:srgbClr val="1F3864"/>
                </a:solidFill>
                <a:latin typeface="Roboto Condensed"/>
                <a:ea typeface="Roboto Condensed"/>
                <a:cs typeface="Roboto Condensed"/>
                <a:sym typeface="Roboto Condensed"/>
              </a:rPr>
              <a:t>init()</a:t>
            </a:r>
            <a:r>
              <a:rPr lang="it-IT" sz="1800">
                <a:solidFill>
                  <a:srgbClr val="1F3864"/>
                </a:solidFill>
                <a:latin typeface="Roboto Condensed"/>
                <a:ea typeface="Roboto Condensed"/>
                <a:cs typeface="Roboto Condensed"/>
                <a:sym typeface="Roboto Condensed"/>
              </a:rPr>
              <a:t>. Il metodo di default non esegue nessuna operazione</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come può ricevere e rispondere alle richieste dei client: il metodo eseguito all’arrivo di una nuova richiesta è il metodo </a:t>
            </a:r>
            <a:r>
              <a:rPr lang="it-IT" sz="1800" b="1">
                <a:solidFill>
                  <a:srgbClr val="1F3864"/>
                </a:solidFill>
                <a:latin typeface="Roboto Condensed"/>
                <a:ea typeface="Roboto Condensed"/>
                <a:cs typeface="Roboto Condensed"/>
                <a:sym typeface="Roboto Condensed"/>
              </a:rPr>
              <a:t>service()</a:t>
            </a:r>
            <a:r>
              <a:rPr lang="it-IT" sz="1800">
                <a:solidFill>
                  <a:srgbClr val="1F3864"/>
                </a:solidFill>
                <a:latin typeface="Roboto Condensed"/>
                <a:ea typeface="Roboto Condensed"/>
                <a:cs typeface="Roboto Condensed"/>
                <a:sym typeface="Roboto Condensed"/>
              </a:rPr>
              <a:t>, che riceve come parametri gli oggetti ServletRequest e ServletResponse per gestire le richieste</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come viene </a:t>
            </a:r>
            <a:r>
              <a:rPr lang="it-IT" sz="1800" b="1">
                <a:solidFill>
                  <a:srgbClr val="1F3864"/>
                </a:solidFill>
                <a:latin typeface="Roboto Condensed"/>
                <a:ea typeface="Roboto Condensed"/>
                <a:cs typeface="Roboto Condensed"/>
                <a:sym typeface="Roboto Condensed"/>
              </a:rPr>
              <a:t>terminata </a:t>
            </a:r>
            <a:r>
              <a:rPr lang="it-IT" sz="1800">
                <a:solidFill>
                  <a:srgbClr val="1F3864"/>
                </a:solidFill>
                <a:latin typeface="Roboto Condensed"/>
                <a:ea typeface="Roboto Condensed"/>
                <a:cs typeface="Roboto Condensed"/>
                <a:sym typeface="Roboto Condensed"/>
              </a:rPr>
              <a:t>( tipicamente quando termina l’esecuzione del web server): ad esempio si specifica come rilasciare le risorse occupate. Questa operazione avviene tramite la chiamata al metodo </a:t>
            </a:r>
            <a:r>
              <a:rPr lang="it-IT" sz="1800" b="1">
                <a:solidFill>
                  <a:srgbClr val="1F3864"/>
                </a:solidFill>
                <a:latin typeface="Roboto Condensed"/>
                <a:ea typeface="Roboto Condensed"/>
                <a:cs typeface="Roboto Condensed"/>
                <a:sym typeface="Roboto Condensed"/>
              </a:rPr>
              <a:t>destroy() </a:t>
            </a:r>
            <a:endParaRPr sz="1800" b="1">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
        <p:cNvGrpSpPr/>
        <p:nvPr/>
      </p:nvGrpSpPr>
      <p:grpSpPr>
        <a:xfrm>
          <a:off x="0" y="0"/>
          <a:ext cx="0" cy="0"/>
          <a:chOff x="0" y="0"/>
          <a:chExt cx="0" cy="0"/>
        </a:xfrm>
      </p:grpSpPr>
      <p:sp>
        <p:nvSpPr>
          <p:cNvPr id="338" name="Google Shape;338;g119fe49fc8b_0_8"/>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Ciclo di vita di una servlet</a:t>
            </a:r>
            <a:br>
              <a:rPr lang="it-IT" sz="3200" b="1" i="0" u="none" strike="noStrike" cap="none">
                <a:solidFill>
                  <a:srgbClr val="1F3864"/>
                </a:solidFill>
                <a:latin typeface="Roboto Condensed"/>
                <a:ea typeface="Roboto Condensed"/>
                <a:cs typeface="Roboto Condensed"/>
                <a:sym typeface="Roboto Condensed"/>
              </a:rPr>
            </a:br>
            <a:endParaRPr sz="1800" b="1">
              <a:solidFill>
                <a:srgbClr val="1F3864"/>
              </a:solidFill>
            </a:endParaRPr>
          </a:p>
          <a:p>
            <a:pPr marL="0" lvl="0" indent="0" algn="l" rtl="0">
              <a:spcBef>
                <a:spcPts val="0"/>
              </a:spcBef>
              <a:spcAft>
                <a:spcPts val="0"/>
              </a:spcAft>
              <a:buClr>
                <a:schemeClr val="dk1"/>
              </a:buClr>
              <a:buSzPts val="1100"/>
              <a:buFont typeface="Arial"/>
              <a:buNone/>
            </a:pPr>
            <a:r>
              <a:rPr lang="it-IT" sz="1800" b="1">
                <a:solidFill>
                  <a:srgbClr val="1F3864"/>
                </a:solidFill>
              </a:rPr>
              <a:t>Inizializzazione di una servlet</a:t>
            </a:r>
            <a:endParaRPr sz="1800" b="1">
              <a:solidFill>
                <a:srgbClr val="1F3864"/>
              </a:solidFill>
            </a:endParaRPr>
          </a:p>
        </p:txBody>
      </p:sp>
      <p:sp>
        <p:nvSpPr>
          <p:cNvPr id="339" name="Google Shape;339;g119fe49fc8b_0_8"/>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27</a:t>
            </a:fld>
            <a:endParaRPr sz="1000" b="0" i="0" u="none" strike="noStrike" cap="none">
              <a:solidFill>
                <a:srgbClr val="1F3864"/>
              </a:solidFill>
              <a:latin typeface="Calibri"/>
              <a:ea typeface="Calibri"/>
              <a:cs typeface="Calibri"/>
              <a:sym typeface="Calibri"/>
            </a:endParaRPr>
          </a:p>
        </p:txBody>
      </p:sp>
      <p:sp>
        <p:nvSpPr>
          <p:cNvPr id="340" name="Google Shape;340;g119fe49fc8b_0_8"/>
          <p:cNvSpPr txBox="1"/>
          <p:nvPr/>
        </p:nvSpPr>
        <p:spPr>
          <a:xfrm>
            <a:off x="1141600" y="2198625"/>
            <a:ext cx="6712500" cy="353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L’inizializzazione di una servlet avviene con la chiamata del metodo init() al momento del suo caricamento</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Un solo threads viene eseguito al momento della inizializzazione</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Le richieste possono essere ricevute dalla servlet solo dopo il completamento della fase di inizializzazione</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Se la servlet non riesce a completare l’inizializzazione viene generata una eccezione</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Il metodo init() riceve come parametro un oggetto di tipo ServletConfig che contiene la configurazione iniziale di una servlet.</a:t>
            </a:r>
            <a:endParaRPr sz="1800">
              <a:solidFill>
                <a:srgbClr val="1F3864"/>
              </a:solidFill>
              <a:latin typeface="Roboto Condensed"/>
              <a:ea typeface="Roboto Condensed"/>
              <a:cs typeface="Roboto Condensed"/>
              <a:sym typeface="Roboto Condensed"/>
            </a:endParaRPr>
          </a:p>
          <a:p>
            <a:pPr marL="45720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Per salvare la configurazione si può richiamare il metodo super.init,</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altrimenti si deve implementare questa operazione nel nuovo init.</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4"/>
        <p:cNvGrpSpPr/>
        <p:nvPr/>
      </p:nvGrpSpPr>
      <p:grpSpPr>
        <a:xfrm>
          <a:off x="0" y="0"/>
          <a:ext cx="0" cy="0"/>
          <a:chOff x="0" y="0"/>
          <a:chExt cx="0" cy="0"/>
        </a:xfrm>
      </p:grpSpPr>
      <p:sp>
        <p:nvSpPr>
          <p:cNvPr id="345" name="Google Shape;345;g119fe49fc8b_0_15"/>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Ciclo di vita di una servlet</a:t>
            </a:r>
            <a:br>
              <a:rPr lang="it-IT" sz="3200" b="1" i="0" u="none" strike="noStrike" cap="none">
                <a:solidFill>
                  <a:srgbClr val="1F3864"/>
                </a:solidFill>
                <a:latin typeface="Roboto Condensed"/>
                <a:ea typeface="Roboto Condensed"/>
                <a:cs typeface="Roboto Condensed"/>
                <a:sym typeface="Roboto Condensed"/>
              </a:rPr>
            </a:br>
            <a:endParaRPr sz="1800" b="1">
              <a:solidFill>
                <a:srgbClr val="1F3864"/>
              </a:solidFill>
            </a:endParaRPr>
          </a:p>
          <a:p>
            <a:pPr marL="0" lvl="0" indent="0" algn="l" rtl="0">
              <a:spcBef>
                <a:spcPts val="0"/>
              </a:spcBef>
              <a:spcAft>
                <a:spcPts val="0"/>
              </a:spcAft>
              <a:buClr>
                <a:schemeClr val="dk1"/>
              </a:buClr>
              <a:buSzPts val="1100"/>
              <a:buFont typeface="Arial"/>
              <a:buNone/>
            </a:pPr>
            <a:r>
              <a:rPr lang="it-IT" sz="1800" b="1">
                <a:solidFill>
                  <a:srgbClr val="1F3864"/>
                </a:solidFill>
              </a:rPr>
              <a:t>Inizializzazione di una servlet</a:t>
            </a:r>
            <a:endParaRPr sz="1800" b="1">
              <a:solidFill>
                <a:srgbClr val="1F3864"/>
              </a:solidFill>
            </a:endParaRPr>
          </a:p>
        </p:txBody>
      </p:sp>
      <p:sp>
        <p:nvSpPr>
          <p:cNvPr id="346" name="Google Shape;346;g119fe49fc8b_0_15"/>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28</a:t>
            </a:fld>
            <a:endParaRPr sz="1000" b="0" i="0" u="none" strike="noStrike" cap="none">
              <a:solidFill>
                <a:srgbClr val="1F3864"/>
              </a:solidFill>
              <a:latin typeface="Calibri"/>
              <a:ea typeface="Calibri"/>
              <a:cs typeface="Calibri"/>
              <a:sym typeface="Calibri"/>
            </a:endParaRPr>
          </a:p>
        </p:txBody>
      </p:sp>
      <p:sp>
        <p:nvSpPr>
          <p:cNvPr id="347" name="Google Shape;347;g119fe49fc8b_0_15"/>
          <p:cNvSpPr txBox="1"/>
          <p:nvPr/>
        </p:nvSpPr>
        <p:spPr>
          <a:xfrm>
            <a:off x="1141600" y="2198625"/>
            <a:ext cx="6712500" cy="353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I parametri di configurazione di una servlet sono definiti all’interno della configurazione del web server che li comunica alla servlet nella forma chiave=valore.</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I metodi utilizzati dall’oggetto ServletConfig per accedere ai parametri sono: getInitParameterNames() e getInitParameter(String)</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Si può accedere ai parametri di configurazione anche tramite il metodo getServletConfig() dell’interfaccia servlet all’interno del metodo service()</a:t>
            </a:r>
            <a:endParaRPr sz="1800">
              <a:solidFill>
                <a:srgbClr val="1F3864"/>
              </a:solidFill>
              <a:latin typeface="Roboto Condensed"/>
              <a:ea typeface="Roboto Condensed"/>
              <a:cs typeface="Roboto Condensed"/>
              <a:sym typeface="Roboto Condensed"/>
            </a:endParaRPr>
          </a:p>
          <a:p>
            <a:pPr marL="45720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1"/>
        <p:cNvGrpSpPr/>
        <p:nvPr/>
      </p:nvGrpSpPr>
      <p:grpSpPr>
        <a:xfrm>
          <a:off x="0" y="0"/>
          <a:ext cx="0" cy="0"/>
          <a:chOff x="0" y="0"/>
          <a:chExt cx="0" cy="0"/>
        </a:xfrm>
      </p:grpSpPr>
      <p:sp>
        <p:nvSpPr>
          <p:cNvPr id="352" name="Google Shape;352;g119fe49fc8b_0_23"/>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Ciclo di vita di una servlet</a:t>
            </a:r>
            <a:br>
              <a:rPr lang="it-IT" sz="3200" b="1" i="0" u="none" strike="noStrike" cap="none">
                <a:solidFill>
                  <a:srgbClr val="1F3864"/>
                </a:solidFill>
                <a:latin typeface="Roboto Condensed"/>
                <a:ea typeface="Roboto Condensed"/>
                <a:cs typeface="Roboto Condensed"/>
                <a:sym typeface="Roboto Condensed"/>
              </a:rPr>
            </a:br>
            <a:endParaRPr sz="1800" b="1">
              <a:solidFill>
                <a:srgbClr val="1F3864"/>
              </a:solidFill>
            </a:endParaRPr>
          </a:p>
          <a:p>
            <a:pPr marL="0" lvl="0" indent="0" algn="l" rtl="0">
              <a:spcBef>
                <a:spcPts val="0"/>
              </a:spcBef>
              <a:spcAft>
                <a:spcPts val="0"/>
              </a:spcAft>
              <a:buClr>
                <a:schemeClr val="dk1"/>
              </a:buClr>
              <a:buSzPts val="1100"/>
              <a:buFont typeface="Arial"/>
              <a:buNone/>
            </a:pPr>
            <a:r>
              <a:rPr lang="it-IT" sz="1800" b="1">
                <a:solidFill>
                  <a:srgbClr val="1F3864"/>
                </a:solidFill>
              </a:rPr>
              <a:t>Inizializzazione di una servlet</a:t>
            </a:r>
            <a:endParaRPr sz="1800" b="1">
              <a:solidFill>
                <a:srgbClr val="1F3864"/>
              </a:solidFill>
            </a:endParaRPr>
          </a:p>
        </p:txBody>
      </p:sp>
      <p:sp>
        <p:nvSpPr>
          <p:cNvPr id="353" name="Google Shape;353;g119fe49fc8b_0_23"/>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29</a:t>
            </a:fld>
            <a:endParaRPr sz="1000" b="0" i="0" u="none" strike="noStrike" cap="none">
              <a:solidFill>
                <a:srgbClr val="1F3864"/>
              </a:solidFill>
              <a:latin typeface="Calibri"/>
              <a:ea typeface="Calibri"/>
              <a:cs typeface="Calibri"/>
              <a:sym typeface="Calibri"/>
            </a:endParaRPr>
          </a:p>
        </p:txBody>
      </p:sp>
      <p:sp>
        <p:nvSpPr>
          <p:cNvPr id="354" name="Google Shape;354;g119fe49fc8b_0_23"/>
          <p:cNvSpPr txBox="1"/>
          <p:nvPr/>
        </p:nvSpPr>
        <p:spPr>
          <a:xfrm>
            <a:off x="1141600" y="2198625"/>
            <a:ext cx="6712500" cy="353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r>
              <a:rPr lang="it-IT" sz="1800">
                <a:solidFill>
                  <a:srgbClr val="1F3864"/>
                </a:solidFill>
                <a:latin typeface="Roboto Condensed"/>
                <a:ea typeface="Roboto Condensed"/>
                <a:cs typeface="Roboto Condensed"/>
                <a:sym typeface="Roboto Condensed"/>
              </a:rPr>
              <a:t>Es. </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public void init(ServletConfig config){</a:t>
            </a:r>
            <a:endParaRPr sz="1800">
              <a:solidFill>
                <a:srgbClr val="1F3864"/>
              </a:solidFill>
              <a:latin typeface="Roboto Condensed"/>
              <a:ea typeface="Roboto Condensed"/>
              <a:cs typeface="Roboto Condensed"/>
              <a:sym typeface="Roboto Condensed"/>
            </a:endParaRPr>
          </a:p>
          <a:p>
            <a:pPr marL="0" lvl="0" indent="457200" algn="l" rtl="0">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super.init(config);</a:t>
            </a:r>
            <a:endParaRPr sz="1800">
              <a:solidFill>
                <a:srgbClr val="1F3864"/>
              </a:solidFill>
              <a:latin typeface="Roboto Condensed"/>
              <a:ea typeface="Roboto Condensed"/>
              <a:cs typeface="Roboto Condensed"/>
              <a:sym typeface="Roboto Condensed"/>
            </a:endParaRPr>
          </a:p>
          <a:p>
            <a:pPr marL="0" lvl="0" indent="457200" algn="l" rtl="0">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String initpar = config.getInitParameter(‘PARAMETER’);</a:t>
            </a:r>
            <a:endParaRPr sz="1800">
              <a:solidFill>
                <a:srgbClr val="1F3864"/>
              </a:solidFill>
              <a:latin typeface="Roboto Condensed"/>
              <a:ea typeface="Roboto Condensed"/>
              <a:cs typeface="Roboto Condensed"/>
              <a:sym typeface="Roboto Condensed"/>
            </a:endParaRPr>
          </a:p>
          <a:p>
            <a:pPr marL="457200" lvl="0" indent="0" algn="l" rtl="0">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if(initpar== null){</a:t>
            </a:r>
            <a:endParaRPr sz="1800">
              <a:solidFill>
                <a:srgbClr val="1F3864"/>
              </a:solidFill>
              <a:latin typeface="Roboto Condensed"/>
              <a:ea typeface="Roboto Condensed"/>
              <a:cs typeface="Roboto Condensed"/>
              <a:sym typeface="Roboto Condensed"/>
            </a:endParaRPr>
          </a:p>
          <a:p>
            <a:pPr marL="457200" lvl="0" indent="457200" algn="l" rtl="0">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throw new UnavailableException(this,”errore!”)</a:t>
            </a:r>
            <a:endParaRPr sz="1800">
              <a:solidFill>
                <a:srgbClr val="1F3864"/>
              </a:solidFill>
              <a:latin typeface="Roboto Condensed"/>
              <a:ea typeface="Roboto Condensed"/>
              <a:cs typeface="Roboto Condensed"/>
              <a:sym typeface="Roboto Condensed"/>
            </a:endParaRPr>
          </a:p>
          <a:p>
            <a:pPr marL="457200" lvl="0" indent="0" algn="l" rtl="0">
              <a:spcBef>
                <a:spcPts val="0"/>
              </a:spcBef>
              <a:spcAft>
                <a:spcPts val="0"/>
              </a:spcAft>
              <a:buNone/>
            </a:pPr>
            <a:r>
              <a:rPr lang="it-IT" sz="1800">
                <a:solidFill>
                  <a:srgbClr val="1F3864"/>
                </a:solidFill>
                <a:latin typeface="Roboto Condensed"/>
                <a:ea typeface="Roboto Condensed"/>
                <a:cs typeface="Roboto Condensed"/>
                <a:sym typeface="Roboto Condensed"/>
              </a:rPr>
              <a:t>}</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a:t>
            </a:r>
            <a:endParaRPr sz="1800">
              <a:solidFill>
                <a:srgbClr val="1F3864"/>
              </a:solidFill>
              <a:latin typeface="Roboto Condensed"/>
              <a:ea typeface="Roboto Condensed"/>
              <a:cs typeface="Roboto Condensed"/>
              <a:sym typeface="Roboto Condensed"/>
            </a:endParaRPr>
          </a:p>
          <a:p>
            <a:pPr marL="45720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45720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Google Shape;167;p3"/>
          <p:cNvSpPr txBox="1">
            <a:spLocks noGrp="1"/>
          </p:cNvSpPr>
          <p:nvPr>
            <p:ph type="ctrTitle"/>
          </p:nvPr>
        </p:nvSpPr>
        <p:spPr>
          <a:xfrm>
            <a:off x="1141608" y="1258448"/>
            <a:ext cx="7925480" cy="1117284"/>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Servlet</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r>
              <a:rPr lang="it-IT">
                <a:solidFill>
                  <a:srgbClr val="1F3864"/>
                </a:solidFill>
                <a:latin typeface="Roboto Condensed Light"/>
                <a:ea typeface="Roboto Condensed Light"/>
                <a:cs typeface="Roboto Condensed Light"/>
                <a:sym typeface="Roboto Condensed Light"/>
              </a:rPr>
              <a:t>CONTESTO</a:t>
            </a:r>
            <a:endParaRPr/>
          </a:p>
        </p:txBody>
      </p:sp>
      <p:sp>
        <p:nvSpPr>
          <p:cNvPr id="168" name="Google Shape;168;p3"/>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3</a:t>
            </a:fld>
            <a:endParaRPr sz="1000" b="0" i="0" u="none" strike="noStrike" cap="none">
              <a:solidFill>
                <a:srgbClr val="1F3864"/>
              </a:solidFill>
              <a:latin typeface="Calibri"/>
              <a:ea typeface="Calibri"/>
              <a:cs typeface="Calibri"/>
              <a:sym typeface="Calibri"/>
            </a:endParaRPr>
          </a:p>
        </p:txBody>
      </p:sp>
      <p:sp>
        <p:nvSpPr>
          <p:cNvPr id="169" name="Google Shape;169;p3"/>
          <p:cNvSpPr txBox="1"/>
          <p:nvPr/>
        </p:nvSpPr>
        <p:spPr>
          <a:xfrm>
            <a:off x="1123677" y="2774357"/>
            <a:ext cx="5528793" cy="238487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F3864"/>
              </a:buClr>
              <a:buSzPts val="1800"/>
              <a:buFont typeface="Roboto Condensed"/>
              <a:buNone/>
            </a:pPr>
            <a:r>
              <a:rPr lang="it-IT" sz="1800">
                <a:solidFill>
                  <a:srgbClr val="1F3864"/>
                </a:solidFill>
                <a:latin typeface="Roboto Condensed"/>
                <a:ea typeface="Roboto Condensed"/>
                <a:cs typeface="Roboto Condensed"/>
                <a:sym typeface="Roboto Condensed"/>
              </a:rPr>
              <a:t>Un’applicazione web è un’applicazione client/server a cui è possibile accedere mediante un browser web. </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rgbClr val="1F3864"/>
              </a:buClr>
              <a:buSzPts val="1800"/>
              <a:buFont typeface="Roboto Condensed"/>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rgbClr val="1F3864"/>
              </a:buClr>
              <a:buSzPts val="1800"/>
              <a:buFont typeface="Roboto Condensed"/>
              <a:buNone/>
            </a:pPr>
            <a:r>
              <a:rPr lang="it-IT" sz="1800">
                <a:solidFill>
                  <a:srgbClr val="1F3864"/>
                </a:solidFill>
                <a:latin typeface="Roboto Condensed"/>
                <a:ea typeface="Roboto Condensed"/>
                <a:cs typeface="Roboto Condensed"/>
                <a:sym typeface="Roboto Condensed"/>
              </a:rPr>
              <a:t>E’ caratterizzata da un insieme di pagine web generate in risposta alle richieste degli utenti.</a:t>
            </a: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8"/>
        <p:cNvGrpSpPr/>
        <p:nvPr/>
      </p:nvGrpSpPr>
      <p:grpSpPr>
        <a:xfrm>
          <a:off x="0" y="0"/>
          <a:ext cx="0" cy="0"/>
          <a:chOff x="0" y="0"/>
          <a:chExt cx="0" cy="0"/>
        </a:xfrm>
      </p:grpSpPr>
      <p:sp>
        <p:nvSpPr>
          <p:cNvPr id="359" name="Google Shape;359;g119fe49fc8b_0_29"/>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Ciclo di vita di una servlet</a:t>
            </a:r>
            <a:br>
              <a:rPr lang="it-IT" sz="3200" b="1" i="0" u="none" strike="noStrike" cap="none">
                <a:solidFill>
                  <a:srgbClr val="1F3864"/>
                </a:solidFill>
                <a:latin typeface="Roboto Condensed"/>
                <a:ea typeface="Roboto Condensed"/>
                <a:cs typeface="Roboto Condensed"/>
                <a:sym typeface="Roboto Condensed"/>
              </a:rPr>
            </a:br>
            <a:endParaRPr sz="1800" b="1">
              <a:solidFill>
                <a:srgbClr val="1F3864"/>
              </a:solidFill>
            </a:endParaRPr>
          </a:p>
          <a:p>
            <a:pPr marL="0" lvl="0" indent="0" algn="l" rtl="0">
              <a:spcBef>
                <a:spcPts val="0"/>
              </a:spcBef>
              <a:spcAft>
                <a:spcPts val="0"/>
              </a:spcAft>
              <a:buNone/>
            </a:pPr>
            <a:r>
              <a:rPr lang="it-IT" sz="1800" b="1">
                <a:solidFill>
                  <a:srgbClr val="1F3864"/>
                </a:solidFill>
              </a:rPr>
              <a:t>Il metodo service()</a:t>
            </a:r>
            <a:endParaRPr sz="1800" b="1">
              <a:solidFill>
                <a:srgbClr val="1F3864"/>
              </a:solidFill>
            </a:endParaRPr>
          </a:p>
        </p:txBody>
      </p:sp>
      <p:sp>
        <p:nvSpPr>
          <p:cNvPr id="360" name="Google Shape;360;g119fe49fc8b_0_29"/>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30</a:t>
            </a:fld>
            <a:endParaRPr sz="1000" b="0" i="0" u="none" strike="noStrike" cap="none">
              <a:solidFill>
                <a:srgbClr val="1F3864"/>
              </a:solidFill>
              <a:latin typeface="Calibri"/>
              <a:ea typeface="Calibri"/>
              <a:cs typeface="Calibri"/>
              <a:sym typeface="Calibri"/>
            </a:endParaRPr>
          </a:p>
        </p:txBody>
      </p:sp>
      <p:sp>
        <p:nvSpPr>
          <p:cNvPr id="361" name="Google Shape;361;g119fe49fc8b_0_29"/>
          <p:cNvSpPr txBox="1"/>
          <p:nvPr/>
        </p:nvSpPr>
        <p:spPr>
          <a:xfrm>
            <a:off x="1141600" y="2198625"/>
            <a:ext cx="6712500" cy="3534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800">
              <a:solidFill>
                <a:srgbClr val="1F3864"/>
              </a:solidFill>
              <a:latin typeface="Roboto Condensed"/>
              <a:ea typeface="Roboto Condensed"/>
              <a:cs typeface="Roboto Condensed"/>
              <a:sym typeface="Roboto Condensed"/>
            </a:endParaRPr>
          </a:p>
          <a:p>
            <a:pPr marL="457200" lvl="0" indent="-342900" algn="l" rtl="0">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Se il metodo service() non viene sovrascritto, la nostra classe</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r>
              <a:rPr lang="it-IT" sz="1800">
                <a:solidFill>
                  <a:srgbClr val="1F3864"/>
                </a:solidFill>
                <a:latin typeface="Roboto Condensed"/>
                <a:ea typeface="Roboto Condensed"/>
                <a:cs typeface="Roboto Condensed"/>
                <a:sym typeface="Roboto Condensed"/>
              </a:rPr>
              <a:t>eredita il metodo definito all’interno della classe che andiamo ad</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r>
              <a:rPr lang="it-IT" sz="1800">
                <a:solidFill>
                  <a:srgbClr val="1F3864"/>
                </a:solidFill>
                <a:latin typeface="Roboto Condensed"/>
                <a:ea typeface="Roboto Condensed"/>
                <a:cs typeface="Roboto Condensed"/>
                <a:sym typeface="Roboto Condensed"/>
              </a:rPr>
              <a:t>estendere</a:t>
            </a:r>
            <a:endParaRPr sz="1800">
              <a:solidFill>
                <a:srgbClr val="1F3864"/>
              </a:solidFill>
              <a:latin typeface="Roboto Condensed"/>
              <a:ea typeface="Roboto Condensed"/>
              <a:cs typeface="Roboto Condensed"/>
              <a:sym typeface="Roboto Condensed"/>
            </a:endParaRPr>
          </a:p>
          <a:p>
            <a:pPr marL="457200" lvl="0" indent="-342900" algn="l" rtl="0">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Se estendiamo la classe HttpServlet, questo metodo ha la funzione</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r>
              <a:rPr lang="it-IT" sz="1800">
                <a:solidFill>
                  <a:srgbClr val="1F3864"/>
                </a:solidFill>
                <a:latin typeface="Roboto Condensed"/>
                <a:ea typeface="Roboto Condensed"/>
                <a:cs typeface="Roboto Condensed"/>
                <a:sym typeface="Roboto Condensed"/>
              </a:rPr>
              <a:t>di distribuire la gestione della richiesta fra altri metodi in base al</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r>
              <a:rPr lang="it-IT" sz="1800">
                <a:solidFill>
                  <a:srgbClr val="1F3864"/>
                </a:solidFill>
                <a:latin typeface="Roboto Condensed"/>
                <a:ea typeface="Roboto Condensed"/>
                <a:cs typeface="Roboto Condensed"/>
                <a:sym typeface="Roboto Condensed"/>
              </a:rPr>
              <a:t>tipo di richiesta ricevuta. Ad esempio in caso di richiesta GET o</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r>
              <a:rPr lang="it-IT" sz="1800">
                <a:solidFill>
                  <a:srgbClr val="1F3864"/>
                </a:solidFill>
                <a:latin typeface="Roboto Condensed"/>
                <a:ea typeface="Roboto Condensed"/>
                <a:cs typeface="Roboto Condensed"/>
                <a:sym typeface="Roboto Condensed"/>
              </a:rPr>
              <a:t>POST vengono richiamati in automatico rispettivamente i metodi</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r>
              <a:rPr lang="it-IT" sz="1800">
                <a:solidFill>
                  <a:srgbClr val="1F3864"/>
                </a:solidFill>
                <a:latin typeface="Roboto Condensed"/>
                <a:ea typeface="Roboto Condensed"/>
                <a:cs typeface="Roboto Condensed"/>
                <a:sym typeface="Roboto Condensed"/>
              </a:rPr>
              <a:t>doGet() e doPost()</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r>
              <a:rPr lang="it-IT" sz="1800">
                <a:solidFill>
                  <a:srgbClr val="1F3864"/>
                </a:solidFill>
                <a:latin typeface="Roboto Condensed"/>
                <a:ea typeface="Roboto Condensed"/>
                <a:cs typeface="Roboto Condensed"/>
                <a:sym typeface="Roboto Condensed"/>
              </a:rPr>
              <a:t>→ Nel caso non si implementi una nuova versione del metodo</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r>
              <a:rPr lang="it-IT" sz="1800">
                <a:solidFill>
                  <a:srgbClr val="1F3864"/>
                </a:solidFill>
                <a:latin typeface="Roboto Condensed"/>
                <a:ea typeface="Roboto Condensed"/>
                <a:cs typeface="Roboto Condensed"/>
                <a:sym typeface="Roboto Condensed"/>
              </a:rPr>
              <a:t>service() sarà necessario implementare nella nostra classe un</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r>
              <a:rPr lang="it-IT" sz="1800">
                <a:solidFill>
                  <a:srgbClr val="1F3864"/>
                </a:solidFill>
                <a:latin typeface="Roboto Condensed"/>
                <a:ea typeface="Roboto Condensed"/>
                <a:cs typeface="Roboto Condensed"/>
                <a:sym typeface="Roboto Condensed"/>
              </a:rPr>
              <a:t>metodo scelto fra questi in base al tipo di richiesta da gestire.</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endParaRPr sz="1800">
              <a:solidFill>
                <a:srgbClr val="1F3864"/>
              </a:solidFill>
              <a:latin typeface="Roboto Condensed"/>
              <a:ea typeface="Roboto Condensed"/>
              <a:cs typeface="Roboto Condensed"/>
              <a:sym typeface="Roboto Condensed"/>
            </a:endParaRPr>
          </a:p>
          <a:p>
            <a:pPr marL="45720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45720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5"/>
        <p:cNvGrpSpPr/>
        <p:nvPr/>
      </p:nvGrpSpPr>
      <p:grpSpPr>
        <a:xfrm>
          <a:off x="0" y="0"/>
          <a:ext cx="0" cy="0"/>
          <a:chOff x="0" y="0"/>
          <a:chExt cx="0" cy="0"/>
        </a:xfrm>
      </p:grpSpPr>
      <p:sp>
        <p:nvSpPr>
          <p:cNvPr id="366" name="Google Shape;366;g119fe49fc8b_0_36"/>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Ciclo di vita di una servlet</a:t>
            </a:r>
            <a:br>
              <a:rPr lang="it-IT" sz="3200" b="1" i="0" u="none" strike="noStrike" cap="none">
                <a:solidFill>
                  <a:srgbClr val="1F3864"/>
                </a:solidFill>
                <a:latin typeface="Roboto Condensed"/>
                <a:ea typeface="Roboto Condensed"/>
                <a:cs typeface="Roboto Condensed"/>
                <a:sym typeface="Roboto Condensed"/>
              </a:rPr>
            </a:br>
            <a:endParaRPr sz="1800" b="1">
              <a:solidFill>
                <a:srgbClr val="1F3864"/>
              </a:solidFill>
            </a:endParaRPr>
          </a:p>
          <a:p>
            <a:pPr marL="0" lvl="0" indent="0" algn="l" rtl="0">
              <a:spcBef>
                <a:spcPts val="0"/>
              </a:spcBef>
              <a:spcAft>
                <a:spcPts val="0"/>
              </a:spcAft>
              <a:buNone/>
            </a:pPr>
            <a:r>
              <a:rPr lang="it-IT" sz="1800" b="1">
                <a:solidFill>
                  <a:srgbClr val="1F3864"/>
                </a:solidFill>
              </a:rPr>
              <a:t>Interazione con client</a:t>
            </a:r>
            <a:endParaRPr sz="1800" b="1">
              <a:solidFill>
                <a:srgbClr val="1F3864"/>
              </a:solidFill>
            </a:endParaRPr>
          </a:p>
        </p:txBody>
      </p:sp>
      <p:sp>
        <p:nvSpPr>
          <p:cNvPr id="367" name="Google Shape;367;g119fe49fc8b_0_36"/>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31</a:t>
            </a:fld>
            <a:endParaRPr sz="1000" b="0" i="0" u="none" strike="noStrike" cap="none">
              <a:solidFill>
                <a:srgbClr val="1F3864"/>
              </a:solidFill>
              <a:latin typeface="Calibri"/>
              <a:ea typeface="Calibri"/>
              <a:cs typeface="Calibri"/>
              <a:sym typeface="Calibri"/>
            </a:endParaRPr>
          </a:p>
        </p:txBody>
      </p:sp>
      <p:sp>
        <p:nvSpPr>
          <p:cNvPr id="368" name="Google Shape;368;g119fe49fc8b_0_36"/>
          <p:cNvSpPr txBox="1"/>
          <p:nvPr/>
        </p:nvSpPr>
        <p:spPr>
          <a:xfrm>
            <a:off x="1141600" y="2198625"/>
            <a:ext cx="6712500" cy="381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800">
                <a:solidFill>
                  <a:srgbClr val="1F3864"/>
                </a:solidFill>
                <a:latin typeface="Roboto Condensed"/>
                <a:ea typeface="Roboto Condensed"/>
                <a:cs typeface="Roboto Condensed"/>
                <a:sym typeface="Roboto Condensed"/>
              </a:rPr>
              <a:t>Scrivere una servlet che estende la classa HttpServlet per gestire il</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r>
              <a:rPr lang="it-IT" sz="1800">
                <a:solidFill>
                  <a:srgbClr val="1F3864"/>
                </a:solidFill>
                <a:latin typeface="Roboto Condensed"/>
                <a:ea typeface="Roboto Condensed"/>
                <a:cs typeface="Roboto Condensed"/>
                <a:sym typeface="Roboto Condensed"/>
              </a:rPr>
              <a:t>protocollo HTTP comporta l’implementazione dei metodi definiti per</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r>
              <a:rPr lang="it-IT" sz="1800">
                <a:solidFill>
                  <a:srgbClr val="1F3864"/>
                </a:solidFill>
                <a:latin typeface="Roboto Condensed"/>
                <a:ea typeface="Roboto Condensed"/>
                <a:cs typeface="Roboto Condensed"/>
                <a:sym typeface="Roboto Condensed"/>
              </a:rPr>
              <a:t>gestire l’interazione HTTP col client che si ritengono necessari.</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r>
              <a:rPr lang="it-IT" sz="1800">
                <a:solidFill>
                  <a:srgbClr val="1F3864"/>
                </a:solidFill>
                <a:latin typeface="Roboto Condensed"/>
                <a:ea typeface="Roboto Condensed"/>
                <a:cs typeface="Roboto Condensed"/>
                <a:sym typeface="Roboto Condensed"/>
              </a:rPr>
              <a:t>Es.</a:t>
            </a:r>
            <a:endParaRPr sz="1800">
              <a:solidFill>
                <a:srgbClr val="1F3864"/>
              </a:solidFill>
              <a:latin typeface="Roboto Condensed"/>
              <a:ea typeface="Roboto Condensed"/>
              <a:cs typeface="Roboto Condensed"/>
              <a:sym typeface="Roboto Condensed"/>
            </a:endParaRPr>
          </a:p>
          <a:p>
            <a:pPr marL="457200" lvl="0" indent="-342900" algn="l" rtl="0">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doGet, per gestire richiesta di tipo GET o HEAD</a:t>
            </a:r>
            <a:endParaRPr sz="1800">
              <a:solidFill>
                <a:srgbClr val="1F3864"/>
              </a:solidFill>
              <a:latin typeface="Roboto Condensed"/>
              <a:ea typeface="Roboto Condensed"/>
              <a:cs typeface="Roboto Condensed"/>
              <a:sym typeface="Roboto Condensed"/>
            </a:endParaRPr>
          </a:p>
          <a:p>
            <a:pPr marL="457200" lvl="0" indent="-342900" algn="l" rtl="0">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doPost, per gestire richiesta di tipo POST</a:t>
            </a:r>
            <a:endParaRPr sz="1800">
              <a:solidFill>
                <a:srgbClr val="1F3864"/>
              </a:solidFill>
              <a:latin typeface="Roboto Condensed"/>
              <a:ea typeface="Roboto Condensed"/>
              <a:cs typeface="Roboto Condensed"/>
              <a:sym typeface="Roboto Condensed"/>
            </a:endParaRPr>
          </a:p>
          <a:p>
            <a:pPr marL="457200" lvl="0" indent="-342900" algn="l" rtl="0">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doPut, per gestire richiesta di tipo PUT</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r>
              <a:rPr lang="it-IT" sz="1800">
                <a:solidFill>
                  <a:srgbClr val="1F3864"/>
                </a:solidFill>
                <a:latin typeface="Roboto Condensed"/>
                <a:ea typeface="Roboto Condensed"/>
                <a:cs typeface="Roboto Condensed"/>
                <a:sym typeface="Roboto Condensed"/>
              </a:rPr>
              <a:t>Di default queste richieste restituiscono il codice HTTP BAD_REQUEST (400)</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r>
              <a:rPr lang="it-IT" sz="1800">
                <a:solidFill>
                  <a:srgbClr val="1F3864"/>
                </a:solidFill>
                <a:latin typeface="Roboto Condensed"/>
                <a:ea typeface="Roboto Condensed"/>
                <a:cs typeface="Roboto Condensed"/>
                <a:sym typeface="Roboto Condensed"/>
              </a:rPr>
              <a:t>Tali metodi ricevono tutti 2 argomenti, gli oggetti HttpServletRequest e HttpServletResponse per la gestione dei dati ricevuti o inviati al client</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endParaRPr sz="1800">
              <a:solidFill>
                <a:srgbClr val="1F3864"/>
              </a:solidFill>
              <a:latin typeface="Roboto Condensed"/>
              <a:ea typeface="Roboto Condensed"/>
              <a:cs typeface="Roboto Condensed"/>
              <a:sym typeface="Roboto Condensed"/>
            </a:endParaRPr>
          </a:p>
          <a:p>
            <a:pPr marL="45720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45720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2"/>
        <p:cNvGrpSpPr/>
        <p:nvPr/>
      </p:nvGrpSpPr>
      <p:grpSpPr>
        <a:xfrm>
          <a:off x="0" y="0"/>
          <a:ext cx="0" cy="0"/>
          <a:chOff x="0" y="0"/>
          <a:chExt cx="0" cy="0"/>
        </a:xfrm>
      </p:grpSpPr>
      <p:sp>
        <p:nvSpPr>
          <p:cNvPr id="373" name="Google Shape;373;g119fe49fc8b_0_44"/>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Ciclo di vita di una servlet</a:t>
            </a:r>
            <a:br>
              <a:rPr lang="it-IT" sz="3200" b="1" i="0" u="none" strike="noStrike" cap="none">
                <a:solidFill>
                  <a:srgbClr val="1F3864"/>
                </a:solidFill>
                <a:latin typeface="Roboto Condensed"/>
                <a:ea typeface="Roboto Condensed"/>
                <a:cs typeface="Roboto Condensed"/>
                <a:sym typeface="Roboto Condensed"/>
              </a:rPr>
            </a:br>
            <a:endParaRPr sz="1800" b="1">
              <a:solidFill>
                <a:srgbClr val="1F3864"/>
              </a:solidFill>
            </a:endParaRPr>
          </a:p>
          <a:p>
            <a:pPr marL="0" lvl="0" indent="0" algn="l" rtl="0">
              <a:spcBef>
                <a:spcPts val="0"/>
              </a:spcBef>
              <a:spcAft>
                <a:spcPts val="0"/>
              </a:spcAft>
              <a:buNone/>
            </a:pPr>
            <a:r>
              <a:rPr lang="it-IT" sz="1800" b="1">
                <a:solidFill>
                  <a:srgbClr val="1F3864"/>
                </a:solidFill>
              </a:rPr>
              <a:t>Interazione con client</a:t>
            </a:r>
            <a:endParaRPr sz="1800" b="1">
              <a:solidFill>
                <a:srgbClr val="1F3864"/>
              </a:solidFill>
            </a:endParaRPr>
          </a:p>
        </p:txBody>
      </p:sp>
      <p:sp>
        <p:nvSpPr>
          <p:cNvPr id="374" name="Google Shape;374;g119fe49fc8b_0_44"/>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32</a:t>
            </a:fld>
            <a:endParaRPr sz="1000" b="0" i="0" u="none" strike="noStrike" cap="none">
              <a:solidFill>
                <a:srgbClr val="1F3864"/>
              </a:solidFill>
              <a:latin typeface="Calibri"/>
              <a:ea typeface="Calibri"/>
              <a:cs typeface="Calibri"/>
              <a:sym typeface="Calibri"/>
            </a:endParaRPr>
          </a:p>
        </p:txBody>
      </p:sp>
      <p:sp>
        <p:nvSpPr>
          <p:cNvPr id="375" name="Google Shape;375;g119fe49fc8b_0_44"/>
          <p:cNvSpPr txBox="1"/>
          <p:nvPr/>
        </p:nvSpPr>
        <p:spPr>
          <a:xfrm>
            <a:off x="1141600" y="2198625"/>
            <a:ext cx="6712500" cy="3534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800">
                <a:solidFill>
                  <a:srgbClr val="1F3864"/>
                </a:solidFill>
                <a:latin typeface="Roboto Condensed"/>
                <a:ea typeface="Roboto Condensed"/>
                <a:cs typeface="Roboto Condensed"/>
                <a:sym typeface="Roboto Condensed"/>
              </a:rPr>
              <a:t>Il modo in cui si accede ai dati del client può dipendere dal metodo</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r>
              <a:rPr lang="it-IT" sz="1800">
                <a:solidFill>
                  <a:srgbClr val="1F3864"/>
                </a:solidFill>
                <a:latin typeface="Roboto Condensed"/>
                <a:ea typeface="Roboto Condensed"/>
                <a:cs typeface="Roboto Condensed"/>
                <a:sym typeface="Roboto Condensed"/>
              </a:rPr>
              <a:t>HTTP della richiesta:</a:t>
            </a:r>
            <a:endParaRPr sz="1800">
              <a:solidFill>
                <a:srgbClr val="1F3864"/>
              </a:solidFill>
              <a:latin typeface="Roboto Condensed"/>
              <a:ea typeface="Roboto Condensed"/>
              <a:cs typeface="Roboto Condensed"/>
              <a:sym typeface="Roboto Condensed"/>
            </a:endParaRPr>
          </a:p>
          <a:p>
            <a:pPr marL="457200" lvl="0" indent="-342900" algn="l" rtl="0">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Con tutti i metodi HTTP, il metodo getParameterValues fornisce i valori in base al nome del parametro, il metodo getParameterNames fornisce i nomi dei parametri</a:t>
            </a:r>
            <a:endParaRPr sz="1800">
              <a:solidFill>
                <a:srgbClr val="1F3864"/>
              </a:solidFill>
              <a:latin typeface="Roboto Condensed"/>
              <a:ea typeface="Roboto Condensed"/>
              <a:cs typeface="Roboto Condensed"/>
              <a:sym typeface="Roboto Condensed"/>
            </a:endParaRPr>
          </a:p>
          <a:p>
            <a:pPr marL="457200" lvl="0" indent="-342900" algn="l" rtl="0">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Col metodo GET si può utilizzare il metodo getQueryString che restituisce una stringa da parserizzare</a:t>
            </a:r>
            <a:endParaRPr sz="1800">
              <a:solidFill>
                <a:srgbClr val="1F3864"/>
              </a:solidFill>
              <a:latin typeface="Roboto Condensed"/>
              <a:ea typeface="Roboto Condensed"/>
              <a:cs typeface="Roboto Condensed"/>
              <a:sym typeface="Roboto Condensed"/>
            </a:endParaRPr>
          </a:p>
          <a:p>
            <a:pPr marL="457200" lvl="0" indent="-342900" algn="l" rtl="0">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Con i metodi POST,PUT si può scegliere fra i metodi getReader per la lettura di dati di tipo testo o getInputStream per la creazione di uno stream per la lettura di dati binari</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r>
              <a:rPr lang="it-IT" sz="1800">
                <a:solidFill>
                  <a:srgbClr val="1F3864"/>
                </a:solidFill>
                <a:latin typeface="Roboto Condensed"/>
                <a:ea typeface="Roboto Condensed"/>
                <a:cs typeface="Roboto Condensed"/>
                <a:sym typeface="Roboto Condensed"/>
              </a:rPr>
              <a:t>Per inviare dati al client sono disponibili invece i metodi</a:t>
            </a:r>
            <a:endParaRPr sz="1800">
              <a:solidFill>
                <a:srgbClr val="1F3864"/>
              </a:solidFill>
              <a:latin typeface="Roboto Condensed"/>
              <a:ea typeface="Roboto Condensed"/>
              <a:cs typeface="Roboto Condensed"/>
              <a:sym typeface="Roboto Condensed"/>
            </a:endParaRPr>
          </a:p>
          <a:p>
            <a:pPr marL="457200" lvl="0" indent="-342900" algn="l" rtl="0">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getWriter, per inviare dei dati di tipo testo</a:t>
            </a:r>
            <a:endParaRPr sz="1800">
              <a:solidFill>
                <a:srgbClr val="1F3864"/>
              </a:solidFill>
              <a:latin typeface="Roboto Condensed"/>
              <a:ea typeface="Roboto Condensed"/>
              <a:cs typeface="Roboto Condensed"/>
              <a:sym typeface="Roboto Condensed"/>
            </a:endParaRPr>
          </a:p>
          <a:p>
            <a:pPr marL="457200" lvl="0" indent="-342900" algn="l" rtl="0">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getOutputStream per inviare dati binari</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endParaRPr sz="1800">
              <a:solidFill>
                <a:srgbClr val="1F3864"/>
              </a:solidFill>
              <a:latin typeface="Roboto Condensed"/>
              <a:ea typeface="Roboto Condensed"/>
              <a:cs typeface="Roboto Condensed"/>
              <a:sym typeface="Roboto Condensed"/>
            </a:endParaRPr>
          </a:p>
          <a:p>
            <a:pPr marL="45720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45720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380" name="Google Shape;380;g119fe49fc8b_0_51"/>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Ciclo di vita di una servlet</a:t>
            </a:r>
            <a:br>
              <a:rPr lang="it-IT" sz="3200" b="1" i="0" u="none" strike="noStrike" cap="none">
                <a:solidFill>
                  <a:srgbClr val="1F3864"/>
                </a:solidFill>
                <a:latin typeface="Roboto Condensed"/>
                <a:ea typeface="Roboto Condensed"/>
                <a:cs typeface="Roboto Condensed"/>
                <a:sym typeface="Roboto Condensed"/>
              </a:rPr>
            </a:br>
            <a:endParaRPr sz="1800" b="1">
              <a:solidFill>
                <a:srgbClr val="1F3864"/>
              </a:solidFill>
            </a:endParaRPr>
          </a:p>
          <a:p>
            <a:pPr marL="0" lvl="0" indent="0" algn="l" rtl="0">
              <a:spcBef>
                <a:spcPts val="0"/>
              </a:spcBef>
              <a:spcAft>
                <a:spcPts val="0"/>
              </a:spcAft>
              <a:buNone/>
            </a:pPr>
            <a:r>
              <a:rPr lang="it-IT" sz="1800" b="1">
                <a:solidFill>
                  <a:srgbClr val="1F3864"/>
                </a:solidFill>
              </a:rPr>
              <a:t>Interazione con client</a:t>
            </a:r>
            <a:endParaRPr sz="1800" b="1">
              <a:solidFill>
                <a:srgbClr val="1F3864"/>
              </a:solidFill>
            </a:endParaRPr>
          </a:p>
        </p:txBody>
      </p:sp>
      <p:sp>
        <p:nvSpPr>
          <p:cNvPr id="381" name="Google Shape;381;g119fe49fc8b_0_51"/>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33</a:t>
            </a:fld>
            <a:endParaRPr sz="1000" b="0" i="0" u="none" strike="noStrike" cap="none">
              <a:solidFill>
                <a:srgbClr val="1F3864"/>
              </a:solidFill>
              <a:latin typeface="Calibri"/>
              <a:ea typeface="Calibri"/>
              <a:cs typeface="Calibri"/>
              <a:sym typeface="Calibri"/>
            </a:endParaRPr>
          </a:p>
        </p:txBody>
      </p:sp>
      <p:sp>
        <p:nvSpPr>
          <p:cNvPr id="382" name="Google Shape;382;g119fe49fc8b_0_51"/>
          <p:cNvSpPr txBox="1"/>
          <p:nvPr/>
        </p:nvSpPr>
        <p:spPr>
          <a:xfrm>
            <a:off x="1141600" y="2375650"/>
            <a:ext cx="6712500" cy="3357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Procedura per l’invio di dati ( per esempio nella creazione di una</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pagina html dinamica):</a:t>
            </a:r>
            <a:endParaRPr sz="1800">
              <a:solidFill>
                <a:srgbClr val="1F3864"/>
              </a:solidFill>
              <a:latin typeface="Roboto Condensed"/>
              <a:ea typeface="Roboto Condensed"/>
              <a:cs typeface="Roboto Condensed"/>
              <a:sym typeface="Roboto Condensed"/>
            </a:endParaRPr>
          </a:p>
          <a:p>
            <a:pPr marL="457200" lvl="0" indent="-342900" algn="l" rtl="0">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Prima di inviare dati tramite l’oggetto Writer o OutputStream, è necessario fissare gli header HTTP. </a:t>
            </a:r>
            <a:endParaRPr sz="1800">
              <a:solidFill>
                <a:srgbClr val="1F3864"/>
              </a:solidFill>
              <a:latin typeface="Roboto Condensed"/>
              <a:ea typeface="Roboto Condensed"/>
              <a:cs typeface="Roboto Condensed"/>
              <a:sym typeface="Roboto Condensed"/>
            </a:endParaRPr>
          </a:p>
          <a:p>
            <a:pPr marL="457200" lvl="0" indent="-342900" algn="l" rtl="0">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La classe HttpServletResponse fornisce dei metodi per accedere e fissare gli header della risposta, come il content-type, encoding, content length.</a:t>
            </a:r>
            <a:endParaRPr sz="1800">
              <a:solidFill>
                <a:srgbClr val="1F3864"/>
              </a:solidFill>
              <a:latin typeface="Roboto Condensed"/>
              <a:ea typeface="Roboto Condensed"/>
              <a:cs typeface="Roboto Condensed"/>
              <a:sym typeface="Roboto Condensed"/>
            </a:endParaRPr>
          </a:p>
          <a:p>
            <a:pPr marL="457200" lvl="0" indent="-342900" algn="l" rtl="0">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Una volta impostati gli header della risposta, si può inviare il body</a:t>
            </a: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lvl="0" indent="0" algn="l" rtl="0">
              <a:spcBef>
                <a:spcPts val="0"/>
              </a:spcBef>
              <a:spcAft>
                <a:spcPts val="0"/>
              </a:spcAft>
              <a:buNone/>
            </a:pPr>
            <a:endParaRPr sz="1800">
              <a:solidFill>
                <a:srgbClr val="1F3864"/>
              </a:solidFill>
              <a:latin typeface="Roboto Condensed"/>
              <a:ea typeface="Roboto Condensed"/>
              <a:cs typeface="Roboto Condensed"/>
              <a:sym typeface="Roboto Condensed"/>
            </a:endParaRPr>
          </a:p>
          <a:p>
            <a:pPr marL="45720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45720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6"/>
        <p:cNvGrpSpPr/>
        <p:nvPr/>
      </p:nvGrpSpPr>
      <p:grpSpPr>
        <a:xfrm>
          <a:off x="0" y="0"/>
          <a:ext cx="0" cy="0"/>
          <a:chOff x="0" y="0"/>
          <a:chExt cx="0" cy="0"/>
        </a:xfrm>
      </p:grpSpPr>
      <p:sp>
        <p:nvSpPr>
          <p:cNvPr id="387" name="Google Shape;387;g119fe49fc8b_0_59"/>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Ciclo di vita di una servlet</a:t>
            </a:r>
            <a:br>
              <a:rPr lang="it-IT" sz="3200" b="1" i="0" u="none" strike="noStrike" cap="none">
                <a:solidFill>
                  <a:srgbClr val="1F3864"/>
                </a:solidFill>
                <a:latin typeface="Roboto Condensed"/>
                <a:ea typeface="Roboto Condensed"/>
                <a:cs typeface="Roboto Condensed"/>
                <a:sym typeface="Roboto Condensed"/>
              </a:rPr>
            </a:br>
            <a:endParaRPr sz="1800" b="1">
              <a:solidFill>
                <a:srgbClr val="1F3864"/>
              </a:solidFill>
            </a:endParaRPr>
          </a:p>
          <a:p>
            <a:pPr marL="0" lvl="0" indent="0" algn="l" rtl="0">
              <a:spcBef>
                <a:spcPts val="0"/>
              </a:spcBef>
              <a:spcAft>
                <a:spcPts val="0"/>
              </a:spcAft>
              <a:buNone/>
            </a:pPr>
            <a:r>
              <a:rPr lang="it-IT" sz="1800" b="1">
                <a:solidFill>
                  <a:srgbClr val="1F3864"/>
                </a:solidFill>
              </a:rPr>
              <a:t>Il metodo destroy()</a:t>
            </a:r>
            <a:endParaRPr sz="1800" b="1">
              <a:solidFill>
                <a:srgbClr val="1F3864"/>
              </a:solidFill>
            </a:endParaRPr>
          </a:p>
        </p:txBody>
      </p:sp>
      <p:sp>
        <p:nvSpPr>
          <p:cNvPr id="388" name="Google Shape;388;g119fe49fc8b_0_59"/>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34</a:t>
            </a:fld>
            <a:endParaRPr sz="1000" b="0" i="0" u="none" strike="noStrike" cap="none">
              <a:solidFill>
                <a:srgbClr val="1F3864"/>
              </a:solidFill>
              <a:latin typeface="Calibri"/>
              <a:ea typeface="Calibri"/>
              <a:cs typeface="Calibri"/>
              <a:sym typeface="Calibri"/>
            </a:endParaRPr>
          </a:p>
        </p:txBody>
      </p:sp>
      <p:sp>
        <p:nvSpPr>
          <p:cNvPr id="389" name="Google Shape;389;g119fe49fc8b_0_59"/>
          <p:cNvSpPr txBox="1"/>
          <p:nvPr/>
        </p:nvSpPr>
        <p:spPr>
          <a:xfrm>
            <a:off x="1141600" y="2375650"/>
            <a:ext cx="6712500" cy="335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Il server può decidere di rimuovere una istanza di una servlet precedentemente caricata</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perché è richiesto esplicitamente dall’amministratore</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perché la servlet è inattiva da molto tempo</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Prima di rimuovere l’istanza, il server invoca il metodo destroy()</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Tale metodo fornisce alla servlet l’opportunità di</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chiudere connessioni a database</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arrestare thread in background</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scrivere liste di cookie o contatori su disco</a:t>
            </a:r>
            <a:endParaRPr sz="1800">
              <a:solidFill>
                <a:srgbClr val="1F3864"/>
              </a:solidFill>
              <a:latin typeface="Roboto Condensed"/>
              <a:ea typeface="Roboto Condensed"/>
              <a:cs typeface="Roboto Condensed"/>
              <a:sym typeface="Roboto Condensed"/>
            </a:endParaRPr>
          </a:p>
          <a:p>
            <a:pPr marL="914400" marR="0" lvl="1"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ecc.</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Ricordate però che il Container può sempre crashare!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g119c7f0723e_0_5"/>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Servlet</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r>
              <a:rPr lang="it-IT">
                <a:solidFill>
                  <a:srgbClr val="1F3864"/>
                </a:solidFill>
                <a:latin typeface="Roboto Condensed Light"/>
                <a:ea typeface="Roboto Condensed Light"/>
                <a:cs typeface="Roboto Condensed Light"/>
                <a:sym typeface="Roboto Condensed Light"/>
              </a:rPr>
              <a:t>COMPONENTI DI UN’APPLICAZIONE WEB</a:t>
            </a:r>
            <a:endParaRPr/>
          </a:p>
        </p:txBody>
      </p:sp>
      <p:sp>
        <p:nvSpPr>
          <p:cNvPr id="175" name="Google Shape;175;g119c7f0723e_0_5"/>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4</a:t>
            </a:fld>
            <a:endParaRPr sz="1000" b="0" i="0" u="none" strike="noStrike" cap="none">
              <a:solidFill>
                <a:srgbClr val="1F3864"/>
              </a:solidFill>
              <a:latin typeface="Calibri"/>
              <a:ea typeface="Calibri"/>
              <a:cs typeface="Calibri"/>
              <a:sym typeface="Calibri"/>
            </a:endParaRPr>
          </a:p>
        </p:txBody>
      </p:sp>
      <p:sp>
        <p:nvSpPr>
          <p:cNvPr id="176" name="Google Shape;176;g119c7f0723e_0_5"/>
          <p:cNvSpPr txBox="1"/>
          <p:nvPr/>
        </p:nvSpPr>
        <p:spPr>
          <a:xfrm>
            <a:off x="1123677" y="2774357"/>
            <a:ext cx="5528700" cy="238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F3864"/>
              </a:buClr>
              <a:buSzPts val="1800"/>
              <a:buFont typeface="Roboto Condensed"/>
              <a:buNone/>
            </a:pPr>
            <a:r>
              <a:rPr lang="it-IT" sz="1800">
                <a:solidFill>
                  <a:srgbClr val="1F3864"/>
                </a:solidFill>
                <a:latin typeface="Roboto Condensed"/>
                <a:ea typeface="Roboto Condensed"/>
                <a:cs typeface="Roboto Condensed"/>
                <a:sym typeface="Roboto Condensed"/>
              </a:rPr>
              <a:t>In un’applicazione web le componenti risiedono sia sul client sia sul server:</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Il browser utilizzato per accedere all’applicazione gira sul client; trasforma il codice html nell’interfaccia utente.</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L’applicazione vera e propria risiede sul server, in un web server responsabile dell’invio delle pagine web al browser.</a:t>
            </a:r>
            <a:br>
              <a:rPr lang="it-IT" sz="1800">
                <a:solidFill>
                  <a:srgbClr val="1F3864"/>
                </a:solidFill>
                <a:latin typeface="Roboto Condensed"/>
                <a:ea typeface="Roboto Condensed"/>
                <a:cs typeface="Roboto Condensed"/>
                <a:sym typeface="Roboto Condensed"/>
              </a:rPr>
            </a:br>
            <a:r>
              <a:rPr lang="it-IT" sz="1800">
                <a:solidFill>
                  <a:srgbClr val="1F3864"/>
                </a:solidFill>
                <a:latin typeface="Roboto Condensed"/>
                <a:ea typeface="Roboto Condensed"/>
                <a:cs typeface="Roboto Condensed"/>
                <a:sym typeface="Roboto Condensed"/>
              </a:rPr>
              <a:t>Uno dei web server più diffusi per le applicazioni in Java è Apache HTTP Server</a:t>
            </a:r>
            <a:endParaRPr sz="1800">
              <a:solidFill>
                <a:srgbClr val="1F3864"/>
              </a:solidFill>
              <a:latin typeface="Roboto Condensed"/>
              <a:ea typeface="Roboto Condensed"/>
              <a:cs typeface="Roboto Condensed"/>
              <a:sym typeface="Roboto Condensed"/>
            </a:endParaRPr>
          </a:p>
          <a:p>
            <a:pPr marL="457200" marR="0" lvl="0" indent="-342900" algn="l" rtl="0">
              <a:lnSpc>
                <a:spcPct val="100000"/>
              </a:lnSpc>
              <a:spcBef>
                <a:spcPts val="0"/>
              </a:spcBef>
              <a:spcAft>
                <a:spcPts val="0"/>
              </a:spcAft>
              <a:buClr>
                <a:srgbClr val="1F3864"/>
              </a:buClr>
              <a:buSzPts val="1800"/>
              <a:buFont typeface="Roboto Condensed"/>
              <a:buChar char="●"/>
            </a:pPr>
            <a:r>
              <a:rPr lang="it-IT" sz="1800">
                <a:solidFill>
                  <a:srgbClr val="1F3864"/>
                </a:solidFill>
                <a:latin typeface="Roboto Condensed"/>
                <a:ea typeface="Roboto Condensed"/>
                <a:cs typeface="Roboto Condensed"/>
                <a:sym typeface="Roboto Condensed"/>
              </a:rPr>
              <a:t>Molte applicazioni necessitano di dati presenti in database, per tale ragione sui server saranno spesso presenti anche dei DBMS - database management system</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rgbClr val="1F3864"/>
              </a:buClr>
              <a:buSzPts val="1800"/>
              <a:buFont typeface="Roboto Condensed"/>
              <a:buNone/>
            </a:pP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sp>
        <p:nvSpPr>
          <p:cNvPr id="181" name="Google Shape;181;g119c7f0723e_0_11"/>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Servlet</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r>
              <a:rPr lang="it-IT">
                <a:solidFill>
                  <a:srgbClr val="1F3864"/>
                </a:solidFill>
                <a:latin typeface="Roboto Condensed Light"/>
                <a:ea typeface="Roboto Condensed Light"/>
                <a:cs typeface="Roboto Condensed Light"/>
                <a:sym typeface="Roboto Condensed Light"/>
              </a:rPr>
              <a:t>PAGINE STATICHE</a:t>
            </a:r>
            <a:endParaRPr/>
          </a:p>
        </p:txBody>
      </p:sp>
      <p:sp>
        <p:nvSpPr>
          <p:cNvPr id="182" name="Google Shape;182;g119c7f0723e_0_11"/>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5</a:t>
            </a:fld>
            <a:endParaRPr sz="1000" b="0" i="0" u="none" strike="noStrike" cap="none">
              <a:solidFill>
                <a:srgbClr val="1F3864"/>
              </a:solidFill>
              <a:latin typeface="Calibri"/>
              <a:ea typeface="Calibri"/>
              <a:cs typeface="Calibri"/>
              <a:sym typeface="Calibri"/>
            </a:endParaRPr>
          </a:p>
        </p:txBody>
      </p:sp>
      <p:sp>
        <p:nvSpPr>
          <p:cNvPr id="183" name="Google Shape;183;g119c7f0723e_0_11"/>
          <p:cNvSpPr txBox="1"/>
          <p:nvPr/>
        </p:nvSpPr>
        <p:spPr>
          <a:xfrm>
            <a:off x="1123677" y="2774357"/>
            <a:ext cx="5528700" cy="238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In una pagina web statica il contenuto della pagina</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viene stabilito al momento della creazione della pagina.</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Ogni volta che un utente accede all’URL di una</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rgbClr val="1F3864"/>
              </a:buClr>
              <a:buSzPts val="1800"/>
              <a:buFont typeface="Roboto Condensed"/>
              <a:buNone/>
            </a:pPr>
            <a:r>
              <a:rPr lang="it-IT" sz="1800">
                <a:solidFill>
                  <a:srgbClr val="1F3864"/>
                </a:solidFill>
                <a:latin typeface="Roboto Condensed"/>
                <a:ea typeface="Roboto Condensed"/>
                <a:cs typeface="Roboto Condensed"/>
                <a:sym typeface="Roboto Condensed"/>
              </a:rPr>
              <a:t>pagina statica, riceverà sempre le stesse informazioni</a:t>
            </a:r>
            <a:endParaRPr sz="1800">
              <a:solidFill>
                <a:srgbClr val="1F3864"/>
              </a:solidFill>
              <a:latin typeface="Roboto Condensed"/>
              <a:ea typeface="Roboto Condensed"/>
              <a:cs typeface="Roboto Condensed"/>
              <a:sym typeface="Roboto Condensed"/>
            </a:endParaRPr>
          </a:p>
        </p:txBody>
      </p:sp>
      <p:pic>
        <p:nvPicPr>
          <p:cNvPr id="184" name="Google Shape;184;g119c7f0723e_0_11"/>
          <p:cNvPicPr preferRelativeResize="0"/>
          <p:nvPr/>
        </p:nvPicPr>
        <p:blipFill>
          <a:blip r:embed="rId4">
            <a:alphaModFix/>
          </a:blip>
          <a:stretch>
            <a:fillRect/>
          </a:stretch>
        </p:blipFill>
        <p:spPr>
          <a:xfrm>
            <a:off x="1141588" y="4289413"/>
            <a:ext cx="7038975" cy="206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8"/>
        <p:cNvGrpSpPr/>
        <p:nvPr/>
      </p:nvGrpSpPr>
      <p:grpSpPr>
        <a:xfrm>
          <a:off x="0" y="0"/>
          <a:ext cx="0" cy="0"/>
          <a:chOff x="0" y="0"/>
          <a:chExt cx="0" cy="0"/>
        </a:xfrm>
      </p:grpSpPr>
      <p:sp>
        <p:nvSpPr>
          <p:cNvPr id="189" name="Google Shape;189;g119c7f0723e_0_17"/>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Servlet</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r>
              <a:rPr lang="it-IT">
                <a:solidFill>
                  <a:srgbClr val="1F3864"/>
                </a:solidFill>
                <a:latin typeface="Roboto Condensed Light"/>
                <a:ea typeface="Roboto Condensed Light"/>
                <a:cs typeface="Roboto Condensed Light"/>
                <a:sym typeface="Roboto Condensed Light"/>
              </a:rPr>
              <a:t>PAGINE DINAMICHE</a:t>
            </a:r>
            <a:endParaRPr/>
          </a:p>
        </p:txBody>
      </p:sp>
      <p:sp>
        <p:nvSpPr>
          <p:cNvPr id="190" name="Google Shape;190;g119c7f0723e_0_17"/>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6</a:t>
            </a:fld>
            <a:endParaRPr sz="1000" b="0" i="0" u="none" strike="noStrike" cap="none">
              <a:solidFill>
                <a:srgbClr val="1F3864"/>
              </a:solidFill>
              <a:latin typeface="Calibri"/>
              <a:ea typeface="Calibri"/>
              <a:cs typeface="Calibri"/>
              <a:sym typeface="Calibri"/>
            </a:endParaRPr>
          </a:p>
        </p:txBody>
      </p:sp>
      <p:sp>
        <p:nvSpPr>
          <p:cNvPr id="191" name="Google Shape;191;g119c7f0723e_0_17"/>
          <p:cNvSpPr txBox="1"/>
          <p:nvPr/>
        </p:nvSpPr>
        <p:spPr>
          <a:xfrm>
            <a:off x="1123675" y="2774350"/>
            <a:ext cx="5901600" cy="238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Una pagina web dinamica è un file HTML generato da una web application. Queste pagine variano in base a dei parametri che vengono inviati dal browser alla web application.</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None/>
            </a:pPr>
            <a:r>
              <a:rPr lang="it-IT" sz="1800">
                <a:solidFill>
                  <a:srgbClr val="1F3864"/>
                </a:solidFill>
                <a:latin typeface="Roboto Condensed"/>
                <a:ea typeface="Roboto Condensed"/>
                <a:cs typeface="Roboto Condensed"/>
                <a:sym typeface="Roboto Condensed"/>
              </a:rPr>
              <a:t>Quando un web server riceve la richiesta di una pagina web dinamica, il server inoltra la richiesta alla web application che genera una risposta sotto forma di file HTML.</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rgbClr val="1F3864"/>
              </a:buClr>
              <a:buSzPts val="1800"/>
              <a:buFont typeface="Roboto Condensed"/>
              <a:buNone/>
            </a:pPr>
            <a:endParaRPr sz="1800">
              <a:solidFill>
                <a:srgbClr val="1F3864"/>
              </a:solidFill>
              <a:latin typeface="Roboto Condensed"/>
              <a:ea typeface="Roboto Condensed"/>
              <a:cs typeface="Roboto Condensed"/>
              <a:sym typeface="Roboto Condensed"/>
            </a:endParaRPr>
          </a:p>
        </p:txBody>
      </p:sp>
      <p:pic>
        <p:nvPicPr>
          <p:cNvPr id="192" name="Google Shape;192;g119c7f0723e_0_17"/>
          <p:cNvPicPr preferRelativeResize="0"/>
          <p:nvPr/>
        </p:nvPicPr>
        <p:blipFill>
          <a:blip r:embed="rId4">
            <a:alphaModFix/>
          </a:blip>
          <a:stretch>
            <a:fillRect/>
          </a:stretch>
        </p:blipFill>
        <p:spPr>
          <a:xfrm>
            <a:off x="1076038" y="4748213"/>
            <a:ext cx="7115175" cy="2028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6"/>
        <p:cNvGrpSpPr/>
        <p:nvPr/>
      </p:nvGrpSpPr>
      <p:grpSpPr>
        <a:xfrm>
          <a:off x="0" y="0"/>
          <a:ext cx="0" cy="0"/>
          <a:chOff x="0" y="0"/>
          <a:chExt cx="0" cy="0"/>
        </a:xfrm>
      </p:grpSpPr>
      <p:sp>
        <p:nvSpPr>
          <p:cNvPr id="197" name="Google Shape;197;g119186d0f3d_0_0"/>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Servlet</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endParaRPr/>
          </a:p>
        </p:txBody>
      </p:sp>
      <p:sp>
        <p:nvSpPr>
          <p:cNvPr id="198" name="Google Shape;198;g119186d0f3d_0_0"/>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7</a:t>
            </a:fld>
            <a:endParaRPr sz="1000" b="0" i="0" u="none" strike="noStrike" cap="none">
              <a:solidFill>
                <a:srgbClr val="1F3864"/>
              </a:solidFill>
              <a:latin typeface="Calibri"/>
              <a:ea typeface="Calibri"/>
              <a:cs typeface="Calibri"/>
              <a:sym typeface="Calibri"/>
            </a:endParaRPr>
          </a:p>
        </p:txBody>
      </p:sp>
      <p:pic>
        <p:nvPicPr>
          <p:cNvPr id="199" name="Google Shape;199;g119186d0f3d_0_0"/>
          <p:cNvPicPr preferRelativeResize="0"/>
          <p:nvPr/>
        </p:nvPicPr>
        <p:blipFill>
          <a:blip r:embed="rId4">
            <a:alphaModFix/>
          </a:blip>
          <a:stretch>
            <a:fillRect/>
          </a:stretch>
        </p:blipFill>
        <p:spPr>
          <a:xfrm>
            <a:off x="1359314" y="2007444"/>
            <a:ext cx="5595069" cy="41775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4" name="Google Shape;204;g119186d0f3d_0_14"/>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Servlet</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r>
              <a:rPr lang="it-IT">
                <a:solidFill>
                  <a:srgbClr val="1F3864"/>
                </a:solidFill>
                <a:latin typeface="Roboto Condensed Light"/>
                <a:ea typeface="Roboto Condensed Light"/>
                <a:cs typeface="Roboto Condensed Light"/>
                <a:sym typeface="Roboto Condensed Light"/>
              </a:rPr>
              <a:t>Servlet</a:t>
            </a:r>
            <a:endParaRPr/>
          </a:p>
        </p:txBody>
      </p:sp>
      <p:sp>
        <p:nvSpPr>
          <p:cNvPr id="205" name="Google Shape;205;g119186d0f3d_0_14"/>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8</a:t>
            </a:fld>
            <a:endParaRPr sz="1000" b="0" i="0" u="none" strike="noStrike" cap="none">
              <a:solidFill>
                <a:srgbClr val="1F3864"/>
              </a:solidFill>
              <a:latin typeface="Calibri"/>
              <a:ea typeface="Calibri"/>
              <a:cs typeface="Calibri"/>
              <a:sym typeface="Calibri"/>
            </a:endParaRPr>
          </a:p>
        </p:txBody>
      </p:sp>
      <p:sp>
        <p:nvSpPr>
          <p:cNvPr id="206" name="Google Shape;206;g119186d0f3d_0_14"/>
          <p:cNvSpPr txBox="1"/>
          <p:nvPr/>
        </p:nvSpPr>
        <p:spPr>
          <a:xfrm>
            <a:off x="1123675" y="2774349"/>
            <a:ext cx="5782200" cy="276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Programma applicativo (in java) che viene eseguito dal server web</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 Accoglie ed elabora richieste (codificate secondo il protocollo in uso, es: http o ftp. Solo http nel caso di server web, al quale arrivano richieste di tipo POST o GET)</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 Non richiede supporto java da parte del client</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rgbClr val="1F3864"/>
              </a:buClr>
              <a:buSzPts val="1800"/>
              <a:buFont typeface="Roboto Condensed"/>
              <a:buNone/>
            </a:pPr>
            <a:r>
              <a:rPr lang="it-IT" sz="1800">
                <a:solidFill>
                  <a:srgbClr val="1F3864"/>
                </a:solidFill>
                <a:latin typeface="Roboto Condensed"/>
                <a:ea typeface="Roboto Condensed"/>
                <a:cs typeface="Roboto Condensed"/>
                <a:sym typeface="Roboto Condensed"/>
              </a:rPr>
              <a:t>– Meccanismo request/response</a:t>
            </a: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0"/>
        <p:cNvGrpSpPr/>
        <p:nvPr/>
      </p:nvGrpSpPr>
      <p:grpSpPr>
        <a:xfrm>
          <a:off x="0" y="0"/>
          <a:ext cx="0" cy="0"/>
          <a:chOff x="0" y="0"/>
          <a:chExt cx="0" cy="0"/>
        </a:xfrm>
      </p:grpSpPr>
      <p:sp>
        <p:nvSpPr>
          <p:cNvPr id="211" name="Google Shape;211;g119186d0f3d_0_22"/>
          <p:cNvSpPr txBox="1">
            <a:spLocks noGrp="1"/>
          </p:cNvSpPr>
          <p:nvPr>
            <p:ph type="ctrTitle"/>
          </p:nvPr>
        </p:nvSpPr>
        <p:spPr>
          <a:xfrm>
            <a:off x="1141608" y="1258448"/>
            <a:ext cx="7925400" cy="1117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rgbClr val="1F3864"/>
              </a:buClr>
              <a:buSzPts val="4800"/>
              <a:buFont typeface="Roboto Condensed"/>
              <a:buNone/>
            </a:pPr>
            <a:r>
              <a:rPr lang="it-IT" sz="4800" b="1">
                <a:solidFill>
                  <a:srgbClr val="1F3864"/>
                </a:solidFill>
              </a:rPr>
              <a:t>Introduzione alle Servlet</a:t>
            </a:r>
            <a:br>
              <a:rPr lang="it-IT" sz="3200" b="1" i="0" u="none" strike="noStrike" cap="none">
                <a:solidFill>
                  <a:srgbClr val="1F3864"/>
                </a:solidFill>
                <a:latin typeface="Roboto Condensed"/>
                <a:ea typeface="Roboto Condensed"/>
                <a:cs typeface="Roboto Condensed"/>
                <a:sym typeface="Roboto Condensed"/>
              </a:rPr>
            </a:br>
            <a:r>
              <a:rPr lang="it-IT" sz="2000" b="1">
                <a:solidFill>
                  <a:srgbClr val="1F3864"/>
                </a:solidFill>
              </a:rPr>
              <a:t> </a:t>
            </a:r>
            <a:br>
              <a:rPr lang="it-IT" sz="2000" b="1">
                <a:solidFill>
                  <a:srgbClr val="1F3864"/>
                </a:solidFill>
              </a:rPr>
            </a:br>
            <a:r>
              <a:rPr lang="it-IT">
                <a:solidFill>
                  <a:srgbClr val="1F3864"/>
                </a:solidFill>
                <a:latin typeface="Roboto Condensed Light"/>
                <a:ea typeface="Roboto Condensed Light"/>
                <a:cs typeface="Roboto Condensed Light"/>
                <a:sym typeface="Roboto Condensed Light"/>
              </a:rPr>
              <a:t>Servlet</a:t>
            </a:r>
            <a:endParaRPr/>
          </a:p>
        </p:txBody>
      </p:sp>
      <p:sp>
        <p:nvSpPr>
          <p:cNvPr id="212" name="Google Shape;212;g119186d0f3d_0_22"/>
          <p:cNvSpPr txBox="1">
            <a:spLocks noGrp="1"/>
          </p:cNvSpPr>
          <p:nvPr>
            <p:ph type="sldNum" idx="12"/>
          </p:nvPr>
        </p:nvSpPr>
        <p:spPr>
          <a:xfrm>
            <a:off x="8610600" y="6356350"/>
            <a:ext cx="3420000" cy="360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F3864"/>
              </a:buClr>
              <a:buSzPts val="1000"/>
              <a:buFont typeface="Calibri"/>
              <a:buNone/>
            </a:pPr>
            <a:fld id="{00000000-1234-1234-1234-123412341234}" type="slidenum">
              <a:rPr lang="it-IT" sz="1000" b="0" i="0" u="none" strike="noStrike" cap="none">
                <a:solidFill>
                  <a:srgbClr val="1F3864"/>
                </a:solidFill>
                <a:latin typeface="Calibri"/>
                <a:ea typeface="Calibri"/>
                <a:cs typeface="Calibri"/>
                <a:sym typeface="Calibri"/>
              </a:rPr>
              <a:t>9</a:t>
            </a:fld>
            <a:endParaRPr sz="1000" b="0" i="0" u="none" strike="noStrike" cap="none">
              <a:solidFill>
                <a:srgbClr val="1F3864"/>
              </a:solidFill>
              <a:latin typeface="Calibri"/>
              <a:ea typeface="Calibri"/>
              <a:cs typeface="Calibri"/>
              <a:sym typeface="Calibri"/>
            </a:endParaRPr>
          </a:p>
        </p:txBody>
      </p:sp>
      <p:sp>
        <p:nvSpPr>
          <p:cNvPr id="213" name="Google Shape;213;g119186d0f3d_0_22"/>
          <p:cNvSpPr txBox="1"/>
          <p:nvPr/>
        </p:nvSpPr>
        <p:spPr>
          <a:xfrm>
            <a:off x="1123675" y="2774349"/>
            <a:ext cx="5782200" cy="276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 Una servlet è una classe Java (che implementa l’interfaccia</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Servlet).</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 Un servlet container può ospitare più servlet (con relativi</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alias).</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 Quando una servlet viene invocata per la prima volta, il</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servlet engine genera un thread Java che inizializza l’oggetto</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Servlet.</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 Questo persiste per tutta la durata del processo relativo al servlet container (salvo esplicita de-allocazione).</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chemeClr val="dk1"/>
              </a:buClr>
              <a:buSzPts val="1100"/>
              <a:buFont typeface="Arial"/>
              <a:buNone/>
            </a:pPr>
            <a:r>
              <a:rPr lang="it-IT" sz="1800">
                <a:solidFill>
                  <a:srgbClr val="1F3864"/>
                </a:solidFill>
                <a:latin typeface="Roboto Condensed"/>
                <a:ea typeface="Roboto Condensed"/>
                <a:cs typeface="Roboto Condensed"/>
                <a:sym typeface="Roboto Condensed"/>
              </a:rPr>
              <a:t>• Ogni servlet è un thread all’interno del Servlet Container (vs</a:t>
            </a:r>
            <a:endParaRPr sz="1800">
              <a:solidFill>
                <a:srgbClr val="1F3864"/>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rgbClr val="1F3864"/>
              </a:buClr>
              <a:buSzPts val="1800"/>
              <a:buFont typeface="Roboto Condensed"/>
              <a:buNone/>
            </a:pPr>
            <a:r>
              <a:rPr lang="it-IT" sz="1800">
                <a:solidFill>
                  <a:srgbClr val="1F3864"/>
                </a:solidFill>
                <a:latin typeface="Roboto Condensed"/>
                <a:ea typeface="Roboto Condensed"/>
                <a:cs typeface="Roboto Condensed"/>
                <a:sym typeface="Roboto Condensed"/>
              </a:rPr>
              <a:t>CGI dove viene eseguito un processo esterno)</a:t>
            </a:r>
            <a:endParaRPr sz="1800">
              <a:solidFill>
                <a:srgbClr val="1F3864"/>
              </a:solidFill>
              <a:latin typeface="Roboto Condensed"/>
              <a:ea typeface="Roboto Condensed"/>
              <a:cs typeface="Roboto Condensed"/>
              <a:sym typeface="Roboto Condensed"/>
            </a:endParaRPr>
          </a:p>
        </p:txBody>
      </p:sp>
    </p:spTree>
  </p:cSld>
  <p:clrMapOvr>
    <a:masterClrMapping/>
  </p:clrMapOvr>
</p:sld>
</file>

<file path=ppt/theme/theme1.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STER">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ad9ba1e-a4c6-42f4-956e-bbc394c49ad5">
      <Terms xmlns="http://schemas.microsoft.com/office/infopath/2007/PartnerControls"/>
    </lcf76f155ced4ddcb4097134ff3c332f>
    <TaxCatchAll xmlns="8416d6af-b98a-4130-8bb8-7ba8b8b8020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09D42FC610D05E43B30616487C92222C" ma:contentTypeVersion="9" ma:contentTypeDescription="Creare un nuovo documento." ma:contentTypeScope="" ma:versionID="329dc28c9e7e3763087351b0f358f5b7">
  <xsd:schema xmlns:xsd="http://www.w3.org/2001/XMLSchema" xmlns:xs="http://www.w3.org/2001/XMLSchema" xmlns:p="http://schemas.microsoft.com/office/2006/metadata/properties" xmlns:ns2="ead9ba1e-a4c6-42f4-956e-bbc394c49ad5" xmlns:ns3="8416d6af-b98a-4130-8bb8-7ba8b8b80202" targetNamespace="http://schemas.microsoft.com/office/2006/metadata/properties" ma:root="true" ma:fieldsID="97561d5a7fdce824a8ef65227ed7bac1" ns2:_="" ns3:_="">
    <xsd:import namespace="ead9ba1e-a4c6-42f4-956e-bbc394c49ad5"/>
    <xsd:import namespace="8416d6af-b98a-4130-8bb8-7ba8b8b8020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d9ba1e-a4c6-42f4-956e-bbc394c49ad5"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Tag immagine" ma:readOnly="false" ma:fieldId="{5cf76f15-5ced-4ddc-b409-7134ff3c332f}" ma:taxonomyMulti="true" ma:sspId="2a78b776-d562-4d26-876b-ba81ccdab264"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416d6af-b98a-4130-8bb8-7ba8b8b8020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a269ef88-563e-486c-b031-45ba774b3fb1}" ma:internalName="TaxCatchAll" ma:showField="CatchAllData" ma:web="8416d6af-b98a-4130-8bb8-7ba8b8b8020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E3EDC1-B358-426D-A941-E08BBFCD4639}">
  <ds:schemaRefs>
    <ds:schemaRef ds:uri="http://schemas.microsoft.com/sharepoint/v3/contenttype/forms"/>
  </ds:schemaRefs>
</ds:datastoreItem>
</file>

<file path=customXml/itemProps2.xml><?xml version="1.0" encoding="utf-8"?>
<ds:datastoreItem xmlns:ds="http://schemas.openxmlformats.org/officeDocument/2006/customXml" ds:itemID="{EF9AAE21-CE3C-4476-889B-6A3F207E7749}">
  <ds:schemaRefs>
    <ds:schemaRef ds:uri="http://schemas.microsoft.com/office/2006/metadata/properties"/>
    <ds:schemaRef ds:uri="http://schemas.microsoft.com/office/infopath/2007/PartnerControls"/>
    <ds:schemaRef ds:uri="ead9ba1e-a4c6-42f4-956e-bbc394c49ad5"/>
    <ds:schemaRef ds:uri="8416d6af-b98a-4130-8bb8-7ba8b8b80202"/>
  </ds:schemaRefs>
</ds:datastoreItem>
</file>

<file path=customXml/itemProps3.xml><?xml version="1.0" encoding="utf-8"?>
<ds:datastoreItem xmlns:ds="http://schemas.openxmlformats.org/officeDocument/2006/customXml" ds:itemID="{5C03F326-9076-44FA-927A-9204E06226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ad9ba1e-a4c6-42f4-956e-bbc394c49ad5"/>
    <ds:schemaRef ds:uri="8416d6af-b98a-4130-8bb8-7ba8b8b802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34</Slides>
  <Notes>34</Notes>
  <HiddenSlides>0</HiddenSlides>
  <ScaleCrop>false</ScaleCrop>
  <HeadingPairs>
    <vt:vector size="4" baseType="variant">
      <vt:variant>
        <vt:lpstr>Tema</vt:lpstr>
      </vt:variant>
      <vt:variant>
        <vt:i4>2</vt:i4>
      </vt:variant>
      <vt:variant>
        <vt:lpstr>Titoli diapositive</vt:lpstr>
      </vt:variant>
      <vt:variant>
        <vt:i4>34</vt:i4>
      </vt:variant>
    </vt:vector>
  </HeadingPairs>
  <TitlesOfParts>
    <vt:vector size="36" baseType="lpstr">
      <vt:lpstr>Tema di Office</vt:lpstr>
      <vt:lpstr>MASTER</vt:lpstr>
      <vt:lpstr>Presentazione standard di PowerPoint</vt:lpstr>
      <vt:lpstr>Java Servlet</vt:lpstr>
      <vt:lpstr>Introduzione alle Servlet   CONTESTO</vt:lpstr>
      <vt:lpstr>Introduzione alle Servlet   COMPONENTI DI UN’APPLICAZIONE WEB</vt:lpstr>
      <vt:lpstr>Introduzione alle Servlet   PAGINE STATICHE</vt:lpstr>
      <vt:lpstr>Introduzione alle Servlet   PAGINE DINAMICHE</vt:lpstr>
      <vt:lpstr>Introduzione alle Servlet   </vt:lpstr>
      <vt:lpstr>Introduzione alle Servlet   Servlet</vt:lpstr>
      <vt:lpstr>Introduzione alle Servlet   Servlet</vt:lpstr>
      <vt:lpstr>(Breve divagazione)   CGI - Common Gateway Interface</vt:lpstr>
      <vt:lpstr>Introduzione alle Servlet   Perché non usare le CGI?</vt:lpstr>
      <vt:lpstr>Introduzione alle Servlet   Vantaggi delle Servlet rispetto alle CGI</vt:lpstr>
      <vt:lpstr>Introduzione alle Servlet   A cosa servono le servlet?</vt:lpstr>
      <vt:lpstr>Introduzione alle Servlet   ARCHITETTURA</vt:lpstr>
      <vt:lpstr>Introduzione alle Servlet   Architettura</vt:lpstr>
      <vt:lpstr>Introduzione alle Servlet   Architettura</vt:lpstr>
      <vt:lpstr>Introduzione alle Servlet   Architettura</vt:lpstr>
      <vt:lpstr>Introduzione alle Servlet   L’oggetto HttpServeletRequest </vt:lpstr>
      <vt:lpstr>Introduzione alle Servlet   L’oggetto HttpServerResponse </vt:lpstr>
      <vt:lpstr>Introduzione alle Servlet   L’oggetto HttpServerResponse </vt:lpstr>
      <vt:lpstr>Introduzione alle Servlet   Esecuzione di un servlet </vt:lpstr>
      <vt:lpstr>Introduzione alle Servlet   Esecuzione di un servlet </vt:lpstr>
      <vt:lpstr>Introduzione alle Servlet   Esecuzione di un servlet </vt:lpstr>
      <vt:lpstr>Introduzione alle Servlet   Esecuzione di un servlet </vt:lpstr>
      <vt:lpstr>Servlet Containers    </vt:lpstr>
      <vt:lpstr>Ciclo di vita di una servlet</vt:lpstr>
      <vt:lpstr>Ciclo di vita di una servlet  Inizializzazione di una servlet</vt:lpstr>
      <vt:lpstr>Ciclo di vita di una servlet  Inizializzazione di una servlet</vt:lpstr>
      <vt:lpstr>Ciclo di vita di una servlet  Inizializzazione di una servlet</vt:lpstr>
      <vt:lpstr>Ciclo di vita di una servlet  Il metodo service()</vt:lpstr>
      <vt:lpstr>Ciclo di vita di una servlet  Interazione con client</vt:lpstr>
      <vt:lpstr>Ciclo di vita di una servlet  Interazione con client</vt:lpstr>
      <vt:lpstr>Ciclo di vita di una servlet  Interazione con client</vt:lpstr>
      <vt:lpstr>Ciclo di vita di una servlet  Il metodo destroy()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Giannantonio Urbano</dc:creator>
  <cp:revision>1</cp:revision>
  <dcterms:created xsi:type="dcterms:W3CDTF">2022-03-07T14:32:58Z</dcterms:created>
  <dcterms:modified xsi:type="dcterms:W3CDTF">2022-10-24T15:13:26Z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0x01010009D42FC610D05E43B30616487C92222C</vt:lpwstr>
  </property>
  <property fmtid="{D5CDD505-2E9C-101B-9397-08002B2CF9AE}" pid="3" name="MediaServiceImageTags">
    <vt:lpwstr/>
  </property>
</Properties>
</file>